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3" r:id="rId6"/>
    <p:sldId id="264" r:id="rId7"/>
    <p:sldId id="265" r:id="rId8"/>
    <p:sldId id="275" r:id="rId9"/>
    <p:sldId id="262" r:id="rId10"/>
    <p:sldId id="266" r:id="rId11"/>
    <p:sldId id="270" r:id="rId12"/>
    <p:sldId id="271" r:id="rId13"/>
    <p:sldId id="272" r:id="rId14"/>
    <p:sldId id="274" r:id="rId15"/>
    <p:sldId id="276" r:id="rId16"/>
    <p:sldId id="27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file:///D:\Rakesh\courses\Power%20Bi\Resume%20Challenge\Challenge%20%234\Input%20for%20participants\ppts\fact_sales_monthly2.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Rakesh\courses\Power%20Bi\Resume%20Challenge\Challenge%20%234\Input%20for%20participants\ppts\Q8.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Rakesh\courses\Power%20Bi\Resume%20Challenge\Challenge%20%234\Input%20for%20participants\ppts\Q9.csv"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Output View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cked"/>
        <c:varyColors val="0"/>
        <c:ser>
          <c:idx val="0"/>
          <c:order val="0"/>
          <c:tx>
            <c:strRef>
              <c:f>fact_sales_monthly2!$B$1</c:f>
              <c:strCache>
                <c:ptCount val="1"/>
                <c:pt idx="0">
                  <c:v>prod_count_2021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fact_sales_monthly2!$A$2:$A$7</c:f>
              <c:strCache>
                <c:ptCount val="6"/>
                <c:pt idx="0">
                  <c:v>Accessories</c:v>
                </c:pt>
                <c:pt idx="1">
                  <c:v>Notebook</c:v>
                </c:pt>
                <c:pt idx="2">
                  <c:v>Peripherals</c:v>
                </c:pt>
                <c:pt idx="3">
                  <c:v>Desktop</c:v>
                </c:pt>
                <c:pt idx="4">
                  <c:v>Storage</c:v>
                </c:pt>
                <c:pt idx="5">
                  <c:v>Networking</c:v>
                </c:pt>
              </c:strCache>
            </c:strRef>
          </c:cat>
          <c:val>
            <c:numRef>
              <c:f>fact_sales_monthly2!$B$2:$B$7</c:f>
              <c:numCache>
                <c:formatCode>General</c:formatCode>
                <c:ptCount val="6"/>
                <c:pt idx="0">
                  <c:v>103</c:v>
                </c:pt>
                <c:pt idx="1">
                  <c:v>108</c:v>
                </c:pt>
                <c:pt idx="2">
                  <c:v>75</c:v>
                </c:pt>
                <c:pt idx="3">
                  <c:v>22</c:v>
                </c:pt>
                <c:pt idx="4">
                  <c:v>17</c:v>
                </c:pt>
                <c:pt idx="5">
                  <c:v>9</c:v>
                </c:pt>
              </c:numCache>
            </c:numRef>
          </c:val>
          <c:smooth val="0"/>
          <c:extLst>
            <c:ext xmlns:c16="http://schemas.microsoft.com/office/drawing/2014/chart" uri="{C3380CC4-5D6E-409C-BE32-E72D297353CC}">
              <c16:uniqueId val="{00000000-2938-4513-829C-058BB8177DB6}"/>
            </c:ext>
          </c:extLst>
        </c:ser>
        <c:ser>
          <c:idx val="1"/>
          <c:order val="1"/>
          <c:tx>
            <c:strRef>
              <c:f>fact_sales_monthly2!$C$1</c:f>
              <c:strCache>
                <c:ptCount val="1"/>
                <c:pt idx="0">
                  <c:v>prod_count_2020</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fact_sales_monthly2!$A$2:$A$7</c:f>
              <c:strCache>
                <c:ptCount val="6"/>
                <c:pt idx="0">
                  <c:v>Accessories</c:v>
                </c:pt>
                <c:pt idx="1">
                  <c:v>Notebook</c:v>
                </c:pt>
                <c:pt idx="2">
                  <c:v>Peripherals</c:v>
                </c:pt>
                <c:pt idx="3">
                  <c:v>Desktop</c:v>
                </c:pt>
                <c:pt idx="4">
                  <c:v>Storage</c:v>
                </c:pt>
                <c:pt idx="5">
                  <c:v>Networking</c:v>
                </c:pt>
              </c:strCache>
            </c:strRef>
          </c:cat>
          <c:val>
            <c:numRef>
              <c:f>fact_sales_monthly2!$C$2:$C$7</c:f>
              <c:numCache>
                <c:formatCode>General</c:formatCode>
                <c:ptCount val="6"/>
                <c:pt idx="0">
                  <c:v>69</c:v>
                </c:pt>
                <c:pt idx="1">
                  <c:v>92</c:v>
                </c:pt>
                <c:pt idx="2">
                  <c:v>59</c:v>
                </c:pt>
                <c:pt idx="3">
                  <c:v>7</c:v>
                </c:pt>
                <c:pt idx="4">
                  <c:v>12</c:v>
                </c:pt>
                <c:pt idx="5">
                  <c:v>6</c:v>
                </c:pt>
              </c:numCache>
            </c:numRef>
          </c:val>
          <c:smooth val="0"/>
          <c:extLst>
            <c:ext xmlns:c16="http://schemas.microsoft.com/office/drawing/2014/chart" uri="{C3380CC4-5D6E-409C-BE32-E72D297353CC}">
              <c16:uniqueId val="{00000001-2938-4513-829C-058BB8177DB6}"/>
            </c:ext>
          </c:extLst>
        </c:ser>
        <c:ser>
          <c:idx val="2"/>
          <c:order val="2"/>
          <c:tx>
            <c:strRef>
              <c:f>fact_sales_monthly2!$D$1</c:f>
              <c:strCache>
                <c:ptCount val="1"/>
                <c:pt idx="0">
                  <c:v>diff</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fact_sales_monthly2!$A$2:$A$7</c:f>
              <c:strCache>
                <c:ptCount val="6"/>
                <c:pt idx="0">
                  <c:v>Accessories</c:v>
                </c:pt>
                <c:pt idx="1">
                  <c:v>Notebook</c:v>
                </c:pt>
                <c:pt idx="2">
                  <c:v>Peripherals</c:v>
                </c:pt>
                <c:pt idx="3">
                  <c:v>Desktop</c:v>
                </c:pt>
                <c:pt idx="4">
                  <c:v>Storage</c:v>
                </c:pt>
                <c:pt idx="5">
                  <c:v>Networking</c:v>
                </c:pt>
              </c:strCache>
            </c:strRef>
          </c:cat>
          <c:val>
            <c:numRef>
              <c:f>fact_sales_monthly2!$D$2:$D$7</c:f>
              <c:numCache>
                <c:formatCode>General</c:formatCode>
                <c:ptCount val="6"/>
                <c:pt idx="0">
                  <c:v>34</c:v>
                </c:pt>
                <c:pt idx="1">
                  <c:v>16</c:v>
                </c:pt>
                <c:pt idx="2">
                  <c:v>16</c:v>
                </c:pt>
                <c:pt idx="3">
                  <c:v>15</c:v>
                </c:pt>
                <c:pt idx="4">
                  <c:v>5</c:v>
                </c:pt>
                <c:pt idx="5">
                  <c:v>3</c:v>
                </c:pt>
              </c:numCache>
            </c:numRef>
          </c:val>
          <c:smooth val="0"/>
          <c:extLst>
            <c:ext xmlns:c16="http://schemas.microsoft.com/office/drawing/2014/chart" uri="{C3380CC4-5D6E-409C-BE32-E72D297353CC}">
              <c16:uniqueId val="{00000002-2938-4513-829C-058BB8177DB6}"/>
            </c:ext>
          </c:extLst>
        </c:ser>
        <c:dLbls>
          <c:dLblPos val="t"/>
          <c:showLegendKey val="0"/>
          <c:showVal val="1"/>
          <c:showCatName val="0"/>
          <c:showSerName val="0"/>
          <c:showPercent val="0"/>
          <c:showBubbleSize val="0"/>
        </c:dLbls>
        <c:marker val="1"/>
        <c:smooth val="0"/>
        <c:axId val="1597158592"/>
        <c:axId val="1597157632"/>
      </c:lineChart>
      <c:catAx>
        <c:axId val="1597158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7157632"/>
        <c:crosses val="autoZero"/>
        <c:auto val="1"/>
        <c:lblAlgn val="ctr"/>
        <c:lblOffset val="100"/>
        <c:noMultiLvlLbl val="0"/>
      </c:catAx>
      <c:valAx>
        <c:axId val="15971576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71585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total_sold_qty by FY</a:t>
            </a:r>
            <a:r>
              <a:rPr lang="en-IN" baseline="0"/>
              <a:t> Quarters for 2020</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IN"/>
        </a:p>
      </c:txPr>
    </c:title>
    <c:autoTitleDeleted val="0"/>
    <c:plotArea>
      <c:layout/>
      <c:barChart>
        <c:barDir val="col"/>
        <c:grouping val="clustered"/>
        <c:varyColors val="0"/>
        <c:ser>
          <c:idx val="0"/>
          <c:order val="0"/>
          <c:tx>
            <c:strRef>
              <c:f>'Q8'!$B$1</c:f>
              <c:strCache>
                <c:ptCount val="1"/>
                <c:pt idx="0">
                  <c:v>total_sold_qty</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'Q8'!$A$2:$A$5</c:f>
              <c:strCache>
                <c:ptCount val="4"/>
                <c:pt idx="0">
                  <c:v>Q1</c:v>
                </c:pt>
                <c:pt idx="1">
                  <c:v>Q2</c:v>
                </c:pt>
                <c:pt idx="2">
                  <c:v>Q4</c:v>
                </c:pt>
                <c:pt idx="3">
                  <c:v>Q3</c:v>
                </c:pt>
              </c:strCache>
            </c:strRef>
          </c:cat>
          <c:val>
            <c:numRef>
              <c:f>'Q8'!$B$2:$B$5</c:f>
              <c:numCache>
                <c:formatCode>General</c:formatCode>
                <c:ptCount val="4"/>
                <c:pt idx="0">
                  <c:v>7005619</c:v>
                </c:pt>
                <c:pt idx="1">
                  <c:v>6649642</c:v>
                </c:pt>
                <c:pt idx="2">
                  <c:v>5042541</c:v>
                </c:pt>
                <c:pt idx="3">
                  <c:v>2075087</c:v>
                </c:pt>
              </c:numCache>
            </c:numRef>
          </c:val>
          <c:extLst>
            <c:ext xmlns:c16="http://schemas.microsoft.com/office/drawing/2014/chart" uri="{C3380CC4-5D6E-409C-BE32-E72D297353CC}">
              <c16:uniqueId val="{00000000-73F4-4F90-92A4-8DAF2B000616}"/>
            </c:ext>
          </c:extLst>
        </c:ser>
        <c:dLbls>
          <c:dLblPos val="outEnd"/>
          <c:showLegendKey val="0"/>
          <c:showVal val="1"/>
          <c:showCatName val="0"/>
          <c:showSerName val="0"/>
          <c:showPercent val="0"/>
          <c:showBubbleSize val="0"/>
        </c:dLbls>
        <c:gapWidth val="219"/>
        <c:overlap val="-27"/>
        <c:axId val="1522882431"/>
        <c:axId val="1522888191"/>
      </c:barChart>
      <c:catAx>
        <c:axId val="15228824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22888191"/>
        <c:crosses val="autoZero"/>
        <c:auto val="1"/>
        <c:lblAlgn val="ctr"/>
        <c:lblOffset val="100"/>
        <c:noMultiLvlLbl val="0"/>
      </c:catAx>
      <c:valAx>
        <c:axId val="152288819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22882431"/>
        <c:crosses val="autoZero"/>
        <c:crossBetween val="between"/>
      </c:valAx>
      <c:spPr>
        <a:noFill/>
        <a:ln>
          <a:no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'Q9'!$B$1</c:f>
              <c:strCache>
                <c:ptCount val="1"/>
                <c:pt idx="0">
                  <c:v>Gross_sales_mln</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31C-4F03-8FE8-FFF6A0A5A18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31C-4F03-8FE8-FFF6A0A5A18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31C-4F03-8FE8-FFF6A0A5A181}"/>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'Q9'!$A$2:$A$4</c:f>
              <c:strCache>
                <c:ptCount val="3"/>
                <c:pt idx="0">
                  <c:v>Retailer</c:v>
                </c:pt>
                <c:pt idx="1">
                  <c:v>Direct</c:v>
                </c:pt>
                <c:pt idx="2">
                  <c:v>Distributor</c:v>
                </c:pt>
              </c:strCache>
            </c:strRef>
          </c:cat>
          <c:val>
            <c:numRef>
              <c:f>'Q9'!$B$2:$B$4</c:f>
              <c:numCache>
                <c:formatCode>General</c:formatCode>
                <c:ptCount val="3"/>
                <c:pt idx="0">
                  <c:v>1219.08</c:v>
                </c:pt>
                <c:pt idx="1">
                  <c:v>257.52999999999997</c:v>
                </c:pt>
                <c:pt idx="2">
                  <c:v>188.03</c:v>
                </c:pt>
              </c:numCache>
            </c:numRef>
          </c:val>
          <c:extLst>
            <c:ext xmlns:c16="http://schemas.microsoft.com/office/drawing/2014/chart" uri="{C3380CC4-5D6E-409C-BE32-E72D297353CC}">
              <c16:uniqueId val="{00000006-631C-4F03-8FE8-FFF6A0A5A181}"/>
            </c:ext>
          </c:extLst>
        </c:ser>
        <c:ser>
          <c:idx val="1"/>
          <c:order val="1"/>
          <c:tx>
            <c:strRef>
              <c:f>'Q9'!$C$1</c:f>
              <c:strCache>
                <c:ptCount val="1"/>
                <c:pt idx="0">
                  <c:v>pct</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8-631C-4F03-8FE8-FFF6A0A5A18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A-631C-4F03-8FE8-FFF6A0A5A18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C-631C-4F03-8FE8-FFF6A0A5A181}"/>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'Q9'!$A$2:$A$4</c:f>
              <c:strCache>
                <c:ptCount val="3"/>
                <c:pt idx="0">
                  <c:v>Retailer</c:v>
                </c:pt>
                <c:pt idx="1">
                  <c:v>Direct</c:v>
                </c:pt>
                <c:pt idx="2">
                  <c:v>Distributor</c:v>
                </c:pt>
              </c:strCache>
            </c:strRef>
          </c:cat>
          <c:val>
            <c:numRef>
              <c:f>'Q9'!$C$2:$C$4</c:f>
              <c:numCache>
                <c:formatCode>General</c:formatCode>
                <c:ptCount val="3"/>
                <c:pt idx="0">
                  <c:v>73.23</c:v>
                </c:pt>
                <c:pt idx="1">
                  <c:v>15.47</c:v>
                </c:pt>
                <c:pt idx="2">
                  <c:v>11.3</c:v>
                </c:pt>
              </c:numCache>
            </c:numRef>
          </c:val>
          <c:extLst>
            <c:ext xmlns:c16="http://schemas.microsoft.com/office/drawing/2014/chart" uri="{C3380CC4-5D6E-409C-BE32-E72D297353CC}">
              <c16:uniqueId val="{0000000D-631C-4F03-8FE8-FFF6A0A5A181}"/>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0AE86-B904-12AA-EC3B-3670BA3978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51D11A2-1C15-E302-D47C-3D9815B294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FF8135A-ABCC-EAF8-A6F6-4B563B9869BD}"/>
              </a:ext>
            </a:extLst>
          </p:cNvPr>
          <p:cNvSpPr>
            <a:spLocks noGrp="1"/>
          </p:cNvSpPr>
          <p:nvPr>
            <p:ph type="dt" sz="half" idx="10"/>
          </p:nvPr>
        </p:nvSpPr>
        <p:spPr/>
        <p:txBody>
          <a:bodyPr/>
          <a:lstStyle/>
          <a:p>
            <a:fld id="{DBDDED62-75E5-4AD1-AD91-74356685D4EF}" type="datetimeFigureOut">
              <a:rPr lang="en-IN" smtClean="0"/>
              <a:t>15-05-2025</a:t>
            </a:fld>
            <a:endParaRPr lang="en-IN"/>
          </a:p>
        </p:txBody>
      </p:sp>
      <p:sp>
        <p:nvSpPr>
          <p:cNvPr id="5" name="Footer Placeholder 4">
            <a:extLst>
              <a:ext uri="{FF2B5EF4-FFF2-40B4-BE49-F238E27FC236}">
                <a16:creationId xmlns:a16="http://schemas.microsoft.com/office/drawing/2014/main" id="{716A88A0-69C0-F6DE-C393-7DE6D507D4C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13956C5-09B3-E67B-83AD-63534BBDCDF0}"/>
              </a:ext>
            </a:extLst>
          </p:cNvPr>
          <p:cNvSpPr>
            <a:spLocks noGrp="1"/>
          </p:cNvSpPr>
          <p:nvPr>
            <p:ph type="sldNum" sz="quarter" idx="12"/>
          </p:nvPr>
        </p:nvSpPr>
        <p:spPr/>
        <p:txBody>
          <a:bodyPr/>
          <a:lstStyle/>
          <a:p>
            <a:fld id="{65CBB287-8613-42C5-9DA1-F063664DCE00}" type="slidenum">
              <a:rPr lang="en-IN" smtClean="0"/>
              <a:t>‹#›</a:t>
            </a:fld>
            <a:endParaRPr lang="en-IN"/>
          </a:p>
        </p:txBody>
      </p:sp>
    </p:spTree>
    <p:extLst>
      <p:ext uri="{BB962C8B-B14F-4D97-AF65-F5344CB8AC3E}">
        <p14:creationId xmlns:p14="http://schemas.microsoft.com/office/powerpoint/2010/main" val="16461320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808D6-DE3A-5A46-B8F5-5E30AE7C1D6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CB2268F-FC06-9E84-206E-8CDA28279F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57D673-462C-8F87-0E87-545DE3110E9D}"/>
              </a:ext>
            </a:extLst>
          </p:cNvPr>
          <p:cNvSpPr>
            <a:spLocks noGrp="1"/>
          </p:cNvSpPr>
          <p:nvPr>
            <p:ph type="dt" sz="half" idx="10"/>
          </p:nvPr>
        </p:nvSpPr>
        <p:spPr/>
        <p:txBody>
          <a:bodyPr/>
          <a:lstStyle/>
          <a:p>
            <a:fld id="{DBDDED62-75E5-4AD1-AD91-74356685D4EF}" type="datetimeFigureOut">
              <a:rPr lang="en-IN" smtClean="0"/>
              <a:t>15-05-2025</a:t>
            </a:fld>
            <a:endParaRPr lang="en-IN"/>
          </a:p>
        </p:txBody>
      </p:sp>
      <p:sp>
        <p:nvSpPr>
          <p:cNvPr id="5" name="Footer Placeholder 4">
            <a:extLst>
              <a:ext uri="{FF2B5EF4-FFF2-40B4-BE49-F238E27FC236}">
                <a16:creationId xmlns:a16="http://schemas.microsoft.com/office/drawing/2014/main" id="{A509EC41-E906-F79E-429E-80D65EA6F71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612FCA8-E366-901D-BBAA-0E92E8563BBD}"/>
              </a:ext>
            </a:extLst>
          </p:cNvPr>
          <p:cNvSpPr>
            <a:spLocks noGrp="1"/>
          </p:cNvSpPr>
          <p:nvPr>
            <p:ph type="sldNum" sz="quarter" idx="12"/>
          </p:nvPr>
        </p:nvSpPr>
        <p:spPr/>
        <p:txBody>
          <a:bodyPr/>
          <a:lstStyle/>
          <a:p>
            <a:fld id="{65CBB287-8613-42C5-9DA1-F063664DCE00}" type="slidenum">
              <a:rPr lang="en-IN" smtClean="0"/>
              <a:t>‹#›</a:t>
            </a:fld>
            <a:endParaRPr lang="en-IN"/>
          </a:p>
        </p:txBody>
      </p:sp>
    </p:spTree>
    <p:extLst>
      <p:ext uri="{BB962C8B-B14F-4D97-AF65-F5344CB8AC3E}">
        <p14:creationId xmlns:p14="http://schemas.microsoft.com/office/powerpoint/2010/main" val="3442326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CE9DA0-5C3E-DB8C-D693-5E45EEB27E4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2C72AF0-BD9E-5CD1-1F4F-57BD273EA9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184CD07-DDC4-6898-D2C4-873BF10833C9}"/>
              </a:ext>
            </a:extLst>
          </p:cNvPr>
          <p:cNvSpPr>
            <a:spLocks noGrp="1"/>
          </p:cNvSpPr>
          <p:nvPr>
            <p:ph type="dt" sz="half" idx="10"/>
          </p:nvPr>
        </p:nvSpPr>
        <p:spPr/>
        <p:txBody>
          <a:bodyPr/>
          <a:lstStyle/>
          <a:p>
            <a:fld id="{DBDDED62-75E5-4AD1-AD91-74356685D4EF}" type="datetimeFigureOut">
              <a:rPr lang="en-IN" smtClean="0"/>
              <a:t>15-05-2025</a:t>
            </a:fld>
            <a:endParaRPr lang="en-IN"/>
          </a:p>
        </p:txBody>
      </p:sp>
      <p:sp>
        <p:nvSpPr>
          <p:cNvPr id="5" name="Footer Placeholder 4">
            <a:extLst>
              <a:ext uri="{FF2B5EF4-FFF2-40B4-BE49-F238E27FC236}">
                <a16:creationId xmlns:a16="http://schemas.microsoft.com/office/drawing/2014/main" id="{C60382C1-98D7-C056-43CB-89B8B386EBF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2405161-1935-7097-4C9F-F39ABE9A1CB9}"/>
              </a:ext>
            </a:extLst>
          </p:cNvPr>
          <p:cNvSpPr>
            <a:spLocks noGrp="1"/>
          </p:cNvSpPr>
          <p:nvPr>
            <p:ph type="sldNum" sz="quarter" idx="12"/>
          </p:nvPr>
        </p:nvSpPr>
        <p:spPr/>
        <p:txBody>
          <a:bodyPr/>
          <a:lstStyle/>
          <a:p>
            <a:fld id="{65CBB287-8613-42C5-9DA1-F063664DCE00}" type="slidenum">
              <a:rPr lang="en-IN" smtClean="0"/>
              <a:t>‹#›</a:t>
            </a:fld>
            <a:endParaRPr lang="en-IN"/>
          </a:p>
        </p:txBody>
      </p:sp>
    </p:spTree>
    <p:extLst>
      <p:ext uri="{BB962C8B-B14F-4D97-AF65-F5344CB8AC3E}">
        <p14:creationId xmlns:p14="http://schemas.microsoft.com/office/powerpoint/2010/main" val="2956669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5C296-B063-32DC-F455-2ACFD9142DC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B7D9F46-8FBE-D863-6918-F1EE4E993E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45B87F4-52D5-2023-3CC9-0F4D8A924427}"/>
              </a:ext>
            </a:extLst>
          </p:cNvPr>
          <p:cNvSpPr>
            <a:spLocks noGrp="1"/>
          </p:cNvSpPr>
          <p:nvPr>
            <p:ph type="dt" sz="half" idx="10"/>
          </p:nvPr>
        </p:nvSpPr>
        <p:spPr/>
        <p:txBody>
          <a:bodyPr/>
          <a:lstStyle/>
          <a:p>
            <a:fld id="{DBDDED62-75E5-4AD1-AD91-74356685D4EF}" type="datetimeFigureOut">
              <a:rPr lang="en-IN" smtClean="0"/>
              <a:t>15-05-2025</a:t>
            </a:fld>
            <a:endParaRPr lang="en-IN"/>
          </a:p>
        </p:txBody>
      </p:sp>
      <p:sp>
        <p:nvSpPr>
          <p:cNvPr id="5" name="Footer Placeholder 4">
            <a:extLst>
              <a:ext uri="{FF2B5EF4-FFF2-40B4-BE49-F238E27FC236}">
                <a16:creationId xmlns:a16="http://schemas.microsoft.com/office/drawing/2014/main" id="{E2F94079-293F-91DF-E33E-A88D48F1C36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0B5551E-6531-47A9-3BEE-F2AF76015F1D}"/>
              </a:ext>
            </a:extLst>
          </p:cNvPr>
          <p:cNvSpPr>
            <a:spLocks noGrp="1"/>
          </p:cNvSpPr>
          <p:nvPr>
            <p:ph type="sldNum" sz="quarter" idx="12"/>
          </p:nvPr>
        </p:nvSpPr>
        <p:spPr/>
        <p:txBody>
          <a:bodyPr/>
          <a:lstStyle/>
          <a:p>
            <a:fld id="{65CBB287-8613-42C5-9DA1-F063664DCE00}" type="slidenum">
              <a:rPr lang="en-IN" smtClean="0"/>
              <a:t>‹#›</a:t>
            </a:fld>
            <a:endParaRPr lang="en-IN"/>
          </a:p>
        </p:txBody>
      </p:sp>
    </p:spTree>
    <p:extLst>
      <p:ext uri="{BB962C8B-B14F-4D97-AF65-F5344CB8AC3E}">
        <p14:creationId xmlns:p14="http://schemas.microsoft.com/office/powerpoint/2010/main" val="3741822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11523-EF97-D81E-BC3B-523578B00F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89CF741-577B-4615-90E1-D2652DBFC4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FF7CD2-2B7E-BABA-EE66-BEBF842B6E53}"/>
              </a:ext>
            </a:extLst>
          </p:cNvPr>
          <p:cNvSpPr>
            <a:spLocks noGrp="1"/>
          </p:cNvSpPr>
          <p:nvPr>
            <p:ph type="dt" sz="half" idx="10"/>
          </p:nvPr>
        </p:nvSpPr>
        <p:spPr/>
        <p:txBody>
          <a:bodyPr/>
          <a:lstStyle/>
          <a:p>
            <a:fld id="{DBDDED62-75E5-4AD1-AD91-74356685D4EF}" type="datetimeFigureOut">
              <a:rPr lang="en-IN" smtClean="0"/>
              <a:t>15-05-2025</a:t>
            </a:fld>
            <a:endParaRPr lang="en-IN"/>
          </a:p>
        </p:txBody>
      </p:sp>
      <p:sp>
        <p:nvSpPr>
          <p:cNvPr id="5" name="Footer Placeholder 4">
            <a:extLst>
              <a:ext uri="{FF2B5EF4-FFF2-40B4-BE49-F238E27FC236}">
                <a16:creationId xmlns:a16="http://schemas.microsoft.com/office/drawing/2014/main" id="{D2A55347-B955-2FAC-5434-7C0C24F524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3DCB3AA-30BF-8460-834E-DFD862A0691F}"/>
              </a:ext>
            </a:extLst>
          </p:cNvPr>
          <p:cNvSpPr>
            <a:spLocks noGrp="1"/>
          </p:cNvSpPr>
          <p:nvPr>
            <p:ph type="sldNum" sz="quarter" idx="12"/>
          </p:nvPr>
        </p:nvSpPr>
        <p:spPr/>
        <p:txBody>
          <a:bodyPr/>
          <a:lstStyle/>
          <a:p>
            <a:fld id="{65CBB287-8613-42C5-9DA1-F063664DCE00}" type="slidenum">
              <a:rPr lang="en-IN" smtClean="0"/>
              <a:t>‹#›</a:t>
            </a:fld>
            <a:endParaRPr lang="en-IN"/>
          </a:p>
        </p:txBody>
      </p:sp>
    </p:spTree>
    <p:extLst>
      <p:ext uri="{BB962C8B-B14F-4D97-AF65-F5344CB8AC3E}">
        <p14:creationId xmlns:p14="http://schemas.microsoft.com/office/powerpoint/2010/main" val="1129413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D0A66-C612-0B41-8FE1-8E9B6092689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63468D3-F549-3059-3ECE-2E47E635A2A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81E5D0C-E663-C950-94B0-851F023404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624C629-71A4-7B07-930F-F837E2B0C7AE}"/>
              </a:ext>
            </a:extLst>
          </p:cNvPr>
          <p:cNvSpPr>
            <a:spLocks noGrp="1"/>
          </p:cNvSpPr>
          <p:nvPr>
            <p:ph type="dt" sz="half" idx="10"/>
          </p:nvPr>
        </p:nvSpPr>
        <p:spPr/>
        <p:txBody>
          <a:bodyPr/>
          <a:lstStyle/>
          <a:p>
            <a:fld id="{DBDDED62-75E5-4AD1-AD91-74356685D4EF}" type="datetimeFigureOut">
              <a:rPr lang="en-IN" smtClean="0"/>
              <a:t>15-05-2025</a:t>
            </a:fld>
            <a:endParaRPr lang="en-IN"/>
          </a:p>
        </p:txBody>
      </p:sp>
      <p:sp>
        <p:nvSpPr>
          <p:cNvPr id="6" name="Footer Placeholder 5">
            <a:extLst>
              <a:ext uri="{FF2B5EF4-FFF2-40B4-BE49-F238E27FC236}">
                <a16:creationId xmlns:a16="http://schemas.microsoft.com/office/drawing/2014/main" id="{0E897200-5BF7-63D2-B141-588B2C31353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4ADCA23-99A0-9BA1-949D-C1406961AE17}"/>
              </a:ext>
            </a:extLst>
          </p:cNvPr>
          <p:cNvSpPr>
            <a:spLocks noGrp="1"/>
          </p:cNvSpPr>
          <p:nvPr>
            <p:ph type="sldNum" sz="quarter" idx="12"/>
          </p:nvPr>
        </p:nvSpPr>
        <p:spPr/>
        <p:txBody>
          <a:bodyPr/>
          <a:lstStyle/>
          <a:p>
            <a:fld id="{65CBB287-8613-42C5-9DA1-F063664DCE00}" type="slidenum">
              <a:rPr lang="en-IN" smtClean="0"/>
              <a:t>‹#›</a:t>
            </a:fld>
            <a:endParaRPr lang="en-IN"/>
          </a:p>
        </p:txBody>
      </p:sp>
    </p:spTree>
    <p:extLst>
      <p:ext uri="{BB962C8B-B14F-4D97-AF65-F5344CB8AC3E}">
        <p14:creationId xmlns:p14="http://schemas.microsoft.com/office/powerpoint/2010/main" val="1074059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0BDF3-0CFE-69FC-BC34-6EBBF4B4979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FB9E0C6-6500-9EA7-57FD-EEC0688218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D74430-BDAD-4799-71E6-21FB45F740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66D33AF-99ED-E485-B4C7-B0599C0A3C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C9944D-747B-487F-F3E7-BEAB570300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2FE7FB7-153F-1FD7-1008-D165CA7F0BE7}"/>
              </a:ext>
            </a:extLst>
          </p:cNvPr>
          <p:cNvSpPr>
            <a:spLocks noGrp="1"/>
          </p:cNvSpPr>
          <p:nvPr>
            <p:ph type="dt" sz="half" idx="10"/>
          </p:nvPr>
        </p:nvSpPr>
        <p:spPr/>
        <p:txBody>
          <a:bodyPr/>
          <a:lstStyle/>
          <a:p>
            <a:fld id="{DBDDED62-75E5-4AD1-AD91-74356685D4EF}" type="datetimeFigureOut">
              <a:rPr lang="en-IN" smtClean="0"/>
              <a:t>15-05-2025</a:t>
            </a:fld>
            <a:endParaRPr lang="en-IN"/>
          </a:p>
        </p:txBody>
      </p:sp>
      <p:sp>
        <p:nvSpPr>
          <p:cNvPr id="8" name="Footer Placeholder 7">
            <a:extLst>
              <a:ext uri="{FF2B5EF4-FFF2-40B4-BE49-F238E27FC236}">
                <a16:creationId xmlns:a16="http://schemas.microsoft.com/office/drawing/2014/main" id="{905F5A10-5A19-355A-D3E4-604D6FB121D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A314310-9F30-7524-F1FD-9A37F5C4BC8E}"/>
              </a:ext>
            </a:extLst>
          </p:cNvPr>
          <p:cNvSpPr>
            <a:spLocks noGrp="1"/>
          </p:cNvSpPr>
          <p:nvPr>
            <p:ph type="sldNum" sz="quarter" idx="12"/>
          </p:nvPr>
        </p:nvSpPr>
        <p:spPr/>
        <p:txBody>
          <a:bodyPr/>
          <a:lstStyle/>
          <a:p>
            <a:fld id="{65CBB287-8613-42C5-9DA1-F063664DCE00}" type="slidenum">
              <a:rPr lang="en-IN" smtClean="0"/>
              <a:t>‹#›</a:t>
            </a:fld>
            <a:endParaRPr lang="en-IN"/>
          </a:p>
        </p:txBody>
      </p:sp>
    </p:spTree>
    <p:extLst>
      <p:ext uri="{BB962C8B-B14F-4D97-AF65-F5344CB8AC3E}">
        <p14:creationId xmlns:p14="http://schemas.microsoft.com/office/powerpoint/2010/main" val="3130596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713B1-2FE4-C3DC-C5E6-D16BF8496C5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EABBAE4-FE85-DF87-A096-DEF0CDEC321E}"/>
              </a:ext>
            </a:extLst>
          </p:cNvPr>
          <p:cNvSpPr>
            <a:spLocks noGrp="1"/>
          </p:cNvSpPr>
          <p:nvPr>
            <p:ph type="dt" sz="half" idx="10"/>
          </p:nvPr>
        </p:nvSpPr>
        <p:spPr/>
        <p:txBody>
          <a:bodyPr/>
          <a:lstStyle/>
          <a:p>
            <a:fld id="{DBDDED62-75E5-4AD1-AD91-74356685D4EF}" type="datetimeFigureOut">
              <a:rPr lang="en-IN" smtClean="0"/>
              <a:t>15-05-2025</a:t>
            </a:fld>
            <a:endParaRPr lang="en-IN"/>
          </a:p>
        </p:txBody>
      </p:sp>
      <p:sp>
        <p:nvSpPr>
          <p:cNvPr id="4" name="Footer Placeholder 3">
            <a:extLst>
              <a:ext uri="{FF2B5EF4-FFF2-40B4-BE49-F238E27FC236}">
                <a16:creationId xmlns:a16="http://schemas.microsoft.com/office/drawing/2014/main" id="{8D106246-8D84-3733-3435-7510675DDC2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4CCE3F9-959B-67D9-357E-C6BC5AEC45BE}"/>
              </a:ext>
            </a:extLst>
          </p:cNvPr>
          <p:cNvSpPr>
            <a:spLocks noGrp="1"/>
          </p:cNvSpPr>
          <p:nvPr>
            <p:ph type="sldNum" sz="quarter" idx="12"/>
          </p:nvPr>
        </p:nvSpPr>
        <p:spPr/>
        <p:txBody>
          <a:bodyPr/>
          <a:lstStyle/>
          <a:p>
            <a:fld id="{65CBB287-8613-42C5-9DA1-F063664DCE00}" type="slidenum">
              <a:rPr lang="en-IN" smtClean="0"/>
              <a:t>‹#›</a:t>
            </a:fld>
            <a:endParaRPr lang="en-IN"/>
          </a:p>
        </p:txBody>
      </p:sp>
    </p:spTree>
    <p:extLst>
      <p:ext uri="{BB962C8B-B14F-4D97-AF65-F5344CB8AC3E}">
        <p14:creationId xmlns:p14="http://schemas.microsoft.com/office/powerpoint/2010/main" val="619227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F79E2D-41EB-4630-0778-AA39C434EB53}"/>
              </a:ext>
            </a:extLst>
          </p:cNvPr>
          <p:cNvSpPr>
            <a:spLocks noGrp="1"/>
          </p:cNvSpPr>
          <p:nvPr>
            <p:ph type="dt" sz="half" idx="10"/>
          </p:nvPr>
        </p:nvSpPr>
        <p:spPr/>
        <p:txBody>
          <a:bodyPr/>
          <a:lstStyle/>
          <a:p>
            <a:fld id="{DBDDED62-75E5-4AD1-AD91-74356685D4EF}" type="datetimeFigureOut">
              <a:rPr lang="en-IN" smtClean="0"/>
              <a:t>15-05-2025</a:t>
            </a:fld>
            <a:endParaRPr lang="en-IN"/>
          </a:p>
        </p:txBody>
      </p:sp>
      <p:sp>
        <p:nvSpPr>
          <p:cNvPr id="3" name="Footer Placeholder 2">
            <a:extLst>
              <a:ext uri="{FF2B5EF4-FFF2-40B4-BE49-F238E27FC236}">
                <a16:creationId xmlns:a16="http://schemas.microsoft.com/office/drawing/2014/main" id="{CE85BEB4-AE55-E453-C960-8E8E5A47EAB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9244892-A669-4347-A2D8-BF8663AC4F68}"/>
              </a:ext>
            </a:extLst>
          </p:cNvPr>
          <p:cNvSpPr>
            <a:spLocks noGrp="1"/>
          </p:cNvSpPr>
          <p:nvPr>
            <p:ph type="sldNum" sz="quarter" idx="12"/>
          </p:nvPr>
        </p:nvSpPr>
        <p:spPr/>
        <p:txBody>
          <a:bodyPr/>
          <a:lstStyle/>
          <a:p>
            <a:fld id="{65CBB287-8613-42C5-9DA1-F063664DCE00}" type="slidenum">
              <a:rPr lang="en-IN" smtClean="0"/>
              <a:t>‹#›</a:t>
            </a:fld>
            <a:endParaRPr lang="en-IN"/>
          </a:p>
        </p:txBody>
      </p:sp>
    </p:spTree>
    <p:extLst>
      <p:ext uri="{BB962C8B-B14F-4D97-AF65-F5344CB8AC3E}">
        <p14:creationId xmlns:p14="http://schemas.microsoft.com/office/powerpoint/2010/main" val="3675471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CCAAB-9B07-386F-8715-513D9DA037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9B5E623-BDB5-4EAE-2389-CD1DC40C3D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697DDA3-4279-4810-BA6A-7FFBA53443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86B794-1380-B47C-C356-9A7CA2A67E61}"/>
              </a:ext>
            </a:extLst>
          </p:cNvPr>
          <p:cNvSpPr>
            <a:spLocks noGrp="1"/>
          </p:cNvSpPr>
          <p:nvPr>
            <p:ph type="dt" sz="half" idx="10"/>
          </p:nvPr>
        </p:nvSpPr>
        <p:spPr/>
        <p:txBody>
          <a:bodyPr/>
          <a:lstStyle/>
          <a:p>
            <a:fld id="{DBDDED62-75E5-4AD1-AD91-74356685D4EF}" type="datetimeFigureOut">
              <a:rPr lang="en-IN" smtClean="0"/>
              <a:t>15-05-2025</a:t>
            </a:fld>
            <a:endParaRPr lang="en-IN"/>
          </a:p>
        </p:txBody>
      </p:sp>
      <p:sp>
        <p:nvSpPr>
          <p:cNvPr id="6" name="Footer Placeholder 5">
            <a:extLst>
              <a:ext uri="{FF2B5EF4-FFF2-40B4-BE49-F238E27FC236}">
                <a16:creationId xmlns:a16="http://schemas.microsoft.com/office/drawing/2014/main" id="{FF244D5C-E94D-DBD5-6BEB-9CC28D5A3EF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E2777B0-D100-85F7-4AFF-930310AE2A3F}"/>
              </a:ext>
            </a:extLst>
          </p:cNvPr>
          <p:cNvSpPr>
            <a:spLocks noGrp="1"/>
          </p:cNvSpPr>
          <p:nvPr>
            <p:ph type="sldNum" sz="quarter" idx="12"/>
          </p:nvPr>
        </p:nvSpPr>
        <p:spPr/>
        <p:txBody>
          <a:bodyPr/>
          <a:lstStyle/>
          <a:p>
            <a:fld id="{65CBB287-8613-42C5-9DA1-F063664DCE00}" type="slidenum">
              <a:rPr lang="en-IN" smtClean="0"/>
              <a:t>‹#›</a:t>
            </a:fld>
            <a:endParaRPr lang="en-IN"/>
          </a:p>
        </p:txBody>
      </p:sp>
    </p:spTree>
    <p:extLst>
      <p:ext uri="{BB962C8B-B14F-4D97-AF65-F5344CB8AC3E}">
        <p14:creationId xmlns:p14="http://schemas.microsoft.com/office/powerpoint/2010/main" val="244975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D11A7-BA5C-84FF-46FE-E9E5C986AB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0899A80-C063-C3D6-81B6-043ED5D272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94D5227-45A8-3000-82E5-78A33E247C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1D0F1C-5468-61F6-D9D2-B18B36E6338E}"/>
              </a:ext>
            </a:extLst>
          </p:cNvPr>
          <p:cNvSpPr>
            <a:spLocks noGrp="1"/>
          </p:cNvSpPr>
          <p:nvPr>
            <p:ph type="dt" sz="half" idx="10"/>
          </p:nvPr>
        </p:nvSpPr>
        <p:spPr/>
        <p:txBody>
          <a:bodyPr/>
          <a:lstStyle/>
          <a:p>
            <a:fld id="{DBDDED62-75E5-4AD1-AD91-74356685D4EF}" type="datetimeFigureOut">
              <a:rPr lang="en-IN" smtClean="0"/>
              <a:t>15-05-2025</a:t>
            </a:fld>
            <a:endParaRPr lang="en-IN"/>
          </a:p>
        </p:txBody>
      </p:sp>
      <p:sp>
        <p:nvSpPr>
          <p:cNvPr id="6" name="Footer Placeholder 5">
            <a:extLst>
              <a:ext uri="{FF2B5EF4-FFF2-40B4-BE49-F238E27FC236}">
                <a16:creationId xmlns:a16="http://schemas.microsoft.com/office/drawing/2014/main" id="{793F962B-014A-34D8-7486-3BC52A70BBD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386AF04-463E-B960-8D48-652F1BC3F1F9}"/>
              </a:ext>
            </a:extLst>
          </p:cNvPr>
          <p:cNvSpPr>
            <a:spLocks noGrp="1"/>
          </p:cNvSpPr>
          <p:nvPr>
            <p:ph type="sldNum" sz="quarter" idx="12"/>
          </p:nvPr>
        </p:nvSpPr>
        <p:spPr/>
        <p:txBody>
          <a:bodyPr/>
          <a:lstStyle/>
          <a:p>
            <a:fld id="{65CBB287-8613-42C5-9DA1-F063664DCE00}" type="slidenum">
              <a:rPr lang="en-IN" smtClean="0"/>
              <a:t>‹#›</a:t>
            </a:fld>
            <a:endParaRPr lang="en-IN"/>
          </a:p>
        </p:txBody>
      </p:sp>
    </p:spTree>
    <p:extLst>
      <p:ext uri="{BB962C8B-B14F-4D97-AF65-F5344CB8AC3E}">
        <p14:creationId xmlns:p14="http://schemas.microsoft.com/office/powerpoint/2010/main" val="2803711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032EC7-F3C0-EB0A-C671-D183E10CB4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C7BC7CD-1F8F-FEBB-C367-F5ED0C3B4B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4CD4F3-5907-7DA6-8436-6AB95492BF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DDED62-75E5-4AD1-AD91-74356685D4EF}" type="datetimeFigureOut">
              <a:rPr lang="en-IN" smtClean="0"/>
              <a:t>15-05-2025</a:t>
            </a:fld>
            <a:endParaRPr lang="en-IN"/>
          </a:p>
        </p:txBody>
      </p:sp>
      <p:sp>
        <p:nvSpPr>
          <p:cNvPr id="5" name="Footer Placeholder 4">
            <a:extLst>
              <a:ext uri="{FF2B5EF4-FFF2-40B4-BE49-F238E27FC236}">
                <a16:creationId xmlns:a16="http://schemas.microsoft.com/office/drawing/2014/main" id="{395FA697-95E5-6AB8-4756-4772A7DF67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AE08855-7056-2722-C49A-73C551070F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CBB287-8613-42C5-9DA1-F063664DCE00}" type="slidenum">
              <a:rPr lang="en-IN" smtClean="0"/>
              <a:t>‹#›</a:t>
            </a:fld>
            <a:endParaRPr lang="en-IN"/>
          </a:p>
        </p:txBody>
      </p:sp>
    </p:spTree>
    <p:extLst>
      <p:ext uri="{BB962C8B-B14F-4D97-AF65-F5344CB8AC3E}">
        <p14:creationId xmlns:p14="http://schemas.microsoft.com/office/powerpoint/2010/main" val="11626552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chart" Target="../charts/char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44B25-CF23-6057-7744-038A389BB80C}"/>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4733783C-D3B6-B2B0-25B6-CDF9C4FF5787}"/>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D46B1573-3996-C116-20A6-FAF0C75A0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536129" cy="6858000"/>
          </a:xfrm>
          <a:prstGeom prst="rect">
            <a:avLst/>
          </a:prstGeom>
        </p:spPr>
      </p:pic>
      <p:sp>
        <p:nvSpPr>
          <p:cNvPr id="6" name="TextBox 5">
            <a:extLst>
              <a:ext uri="{FF2B5EF4-FFF2-40B4-BE49-F238E27FC236}">
                <a16:creationId xmlns:a16="http://schemas.microsoft.com/office/drawing/2014/main" id="{8105D504-E9A0-D63B-2831-0E42D49BDED6}"/>
              </a:ext>
            </a:extLst>
          </p:cNvPr>
          <p:cNvSpPr txBox="1"/>
          <p:nvPr/>
        </p:nvSpPr>
        <p:spPr>
          <a:xfrm>
            <a:off x="186813" y="291496"/>
            <a:ext cx="6445804" cy="584775"/>
          </a:xfrm>
          <a:prstGeom prst="rect">
            <a:avLst/>
          </a:prstGeom>
          <a:noFill/>
        </p:spPr>
        <p:txBody>
          <a:bodyPr wrap="none" rtlCol="0">
            <a:spAutoFit/>
          </a:bodyPr>
          <a:lstStyle/>
          <a:p>
            <a:r>
              <a:rPr lang="en-IN" sz="3200" b="1" dirty="0">
                <a:solidFill>
                  <a:schemeClr val="bg1"/>
                </a:solidFill>
              </a:rPr>
              <a:t>Project on Consumer Goods Domain </a:t>
            </a:r>
          </a:p>
        </p:txBody>
      </p:sp>
      <p:sp>
        <p:nvSpPr>
          <p:cNvPr id="4" name="TextBox 3">
            <a:extLst>
              <a:ext uri="{FF2B5EF4-FFF2-40B4-BE49-F238E27FC236}">
                <a16:creationId xmlns:a16="http://schemas.microsoft.com/office/drawing/2014/main" id="{5191FDC1-F52B-D1F7-F86F-FBED672C89E1}"/>
              </a:ext>
            </a:extLst>
          </p:cNvPr>
          <p:cNvSpPr txBox="1"/>
          <p:nvPr/>
        </p:nvSpPr>
        <p:spPr>
          <a:xfrm>
            <a:off x="10520260" y="6272981"/>
            <a:ext cx="1671740" cy="369332"/>
          </a:xfrm>
          <a:prstGeom prst="rect">
            <a:avLst/>
          </a:prstGeom>
          <a:noFill/>
        </p:spPr>
        <p:txBody>
          <a:bodyPr wrap="none" rtlCol="0">
            <a:spAutoFit/>
          </a:bodyPr>
          <a:lstStyle/>
          <a:p>
            <a:r>
              <a:rPr lang="en-IN" dirty="0"/>
              <a:t>Rakesh Pawar G</a:t>
            </a:r>
          </a:p>
        </p:txBody>
      </p:sp>
      <p:sp>
        <p:nvSpPr>
          <p:cNvPr id="7" name="TextBox 6">
            <a:extLst>
              <a:ext uri="{FF2B5EF4-FFF2-40B4-BE49-F238E27FC236}">
                <a16:creationId xmlns:a16="http://schemas.microsoft.com/office/drawing/2014/main" id="{15C06614-ACDE-0216-8CEE-5DC54FF9060F}"/>
              </a:ext>
            </a:extLst>
          </p:cNvPr>
          <p:cNvSpPr txBox="1"/>
          <p:nvPr/>
        </p:nvSpPr>
        <p:spPr>
          <a:xfrm>
            <a:off x="8950863" y="6272981"/>
            <a:ext cx="1750159" cy="369332"/>
          </a:xfrm>
          <a:prstGeom prst="rect">
            <a:avLst/>
          </a:prstGeom>
          <a:noFill/>
        </p:spPr>
        <p:txBody>
          <a:bodyPr wrap="none" rtlCol="0">
            <a:spAutoFit/>
          </a:bodyPr>
          <a:lstStyle/>
          <a:p>
            <a:r>
              <a:rPr lang="en-IN" b="1" dirty="0"/>
              <a:t>Presentation by</a:t>
            </a:r>
            <a:r>
              <a:rPr lang="en-IN" dirty="0"/>
              <a:t>:</a:t>
            </a:r>
          </a:p>
        </p:txBody>
      </p:sp>
    </p:spTree>
    <p:extLst>
      <p:ext uri="{BB962C8B-B14F-4D97-AF65-F5344CB8AC3E}">
        <p14:creationId xmlns:p14="http://schemas.microsoft.com/office/powerpoint/2010/main" val="578804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FEC2A8-3173-9D5B-D377-17E6EE07D5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94" y="0"/>
            <a:ext cx="12309987" cy="6858000"/>
          </a:xfrm>
          <a:prstGeom prst="rect">
            <a:avLst/>
          </a:prstGeom>
        </p:spPr>
      </p:pic>
      <p:pic>
        <p:nvPicPr>
          <p:cNvPr id="14" name="Picture 13">
            <a:extLst>
              <a:ext uri="{FF2B5EF4-FFF2-40B4-BE49-F238E27FC236}">
                <a16:creationId xmlns:a16="http://schemas.microsoft.com/office/drawing/2014/main" id="{F4600245-79CD-381A-DD8A-34412423C046}"/>
              </a:ext>
            </a:extLst>
          </p:cNvPr>
          <p:cNvPicPr>
            <a:picLocks noChangeAspect="1"/>
          </p:cNvPicPr>
          <p:nvPr/>
        </p:nvPicPr>
        <p:blipFill>
          <a:blip r:embed="rId3"/>
          <a:stretch>
            <a:fillRect/>
          </a:stretch>
        </p:blipFill>
        <p:spPr>
          <a:xfrm>
            <a:off x="9809423" y="2339245"/>
            <a:ext cx="2248095" cy="3924640"/>
          </a:xfrm>
          <a:prstGeom prst="rect">
            <a:avLst/>
          </a:prstGeom>
        </p:spPr>
      </p:pic>
      <p:pic>
        <p:nvPicPr>
          <p:cNvPr id="18" name="Picture 17">
            <a:extLst>
              <a:ext uri="{FF2B5EF4-FFF2-40B4-BE49-F238E27FC236}">
                <a16:creationId xmlns:a16="http://schemas.microsoft.com/office/drawing/2014/main" id="{B25CE0CF-C3BC-3D0C-9BDC-47961FF8C74E}"/>
              </a:ext>
            </a:extLst>
          </p:cNvPr>
          <p:cNvPicPr>
            <a:picLocks noChangeAspect="1"/>
          </p:cNvPicPr>
          <p:nvPr/>
        </p:nvPicPr>
        <p:blipFill>
          <a:blip r:embed="rId4"/>
          <a:stretch>
            <a:fillRect/>
          </a:stretch>
        </p:blipFill>
        <p:spPr>
          <a:xfrm>
            <a:off x="308133" y="3135930"/>
            <a:ext cx="8154107" cy="2179509"/>
          </a:xfrm>
          <a:prstGeom prst="rect">
            <a:avLst/>
          </a:prstGeom>
        </p:spPr>
      </p:pic>
      <p:sp>
        <p:nvSpPr>
          <p:cNvPr id="19" name="TextBox 18">
            <a:extLst>
              <a:ext uri="{FF2B5EF4-FFF2-40B4-BE49-F238E27FC236}">
                <a16:creationId xmlns:a16="http://schemas.microsoft.com/office/drawing/2014/main" id="{C01855ED-0A97-B895-70CA-6748E173759C}"/>
              </a:ext>
            </a:extLst>
          </p:cNvPr>
          <p:cNvSpPr txBox="1"/>
          <p:nvPr/>
        </p:nvSpPr>
        <p:spPr>
          <a:xfrm>
            <a:off x="123804" y="185556"/>
            <a:ext cx="11189110" cy="2790957"/>
          </a:xfrm>
          <a:prstGeom prst="rect">
            <a:avLst/>
          </a:prstGeom>
          <a:noFill/>
        </p:spPr>
        <p:txBody>
          <a:bodyPr wrap="square">
            <a:spAutoFit/>
          </a:bodyPr>
          <a:lstStyle/>
          <a:p>
            <a:pPr>
              <a:spcBef>
                <a:spcPts val="5"/>
              </a:spcBef>
              <a:buNone/>
            </a:pPr>
            <a:r>
              <a:rPr lang="en-US" sz="1800" b="1" spc="-10" dirty="0">
                <a:effectLst/>
                <a:latin typeface="Arial" panose="020B0604020202020204" pitchFamily="34" charset="0"/>
                <a:ea typeface="Arial MT"/>
                <a:cs typeface="Arial MT"/>
              </a:rPr>
              <a:t>Requests:</a:t>
            </a:r>
            <a:endParaRPr lang="en-IN" sz="1400" dirty="0">
              <a:effectLst/>
              <a:latin typeface="Arial MT"/>
              <a:ea typeface="Arial MT"/>
              <a:cs typeface="Arial MT"/>
            </a:endParaRPr>
          </a:p>
          <a:p>
            <a:pPr>
              <a:spcBef>
                <a:spcPts val="345"/>
              </a:spcBef>
              <a:buNone/>
            </a:pPr>
            <a:r>
              <a:rPr lang="en-US" sz="1800" b="1" dirty="0">
                <a:effectLst/>
                <a:latin typeface="Arial" panose="020B0604020202020204" pitchFamily="34" charset="0"/>
                <a:ea typeface="Arial MT"/>
                <a:cs typeface="Arial MT"/>
              </a:rPr>
              <a:t> </a:t>
            </a:r>
            <a:endParaRPr lang="en-IN" sz="1800" dirty="0">
              <a:effectLst/>
              <a:latin typeface="Arial MT"/>
              <a:ea typeface="Arial MT"/>
              <a:cs typeface="Arial MT"/>
            </a:endParaRPr>
          </a:p>
          <a:p>
            <a:pPr marR="44450">
              <a:lnSpc>
                <a:spcPct val="115000"/>
              </a:lnSpc>
              <a:spcBef>
                <a:spcPts val="5"/>
              </a:spcBef>
              <a:tabLst>
                <a:tab pos="456565" algn="l"/>
              </a:tabLst>
            </a:pPr>
            <a:r>
              <a:rPr lang="en-US" dirty="0">
                <a:latin typeface="Arial MT"/>
                <a:ea typeface="Arial MT"/>
                <a:cs typeface="Arial MT"/>
              </a:rPr>
              <a:t>7.</a:t>
            </a:r>
            <a:r>
              <a:rPr lang="en-US" sz="1800" spc="0" dirty="0">
                <a:effectLst/>
                <a:latin typeface="Arial MT"/>
                <a:ea typeface="Arial MT"/>
                <a:cs typeface="Arial MT"/>
              </a:rPr>
              <a:t> </a:t>
            </a:r>
            <a:r>
              <a:rPr lang="en-US" sz="1800" dirty="0">
                <a:effectLst/>
                <a:latin typeface="Roboto" panose="02000000000000000000" pitchFamily="2" charset="0"/>
                <a:ea typeface="Arial MT"/>
                <a:cs typeface="Arial MT"/>
              </a:rPr>
              <a:t>Get</a:t>
            </a:r>
            <a:r>
              <a:rPr lang="en-US" sz="1800" spc="-20" dirty="0">
                <a:effectLst/>
                <a:latin typeface="Roboto" panose="02000000000000000000" pitchFamily="2" charset="0"/>
                <a:ea typeface="Arial MT"/>
                <a:cs typeface="Arial MT"/>
              </a:rPr>
              <a:t> </a:t>
            </a:r>
            <a:r>
              <a:rPr lang="en-US" sz="1800" dirty="0">
                <a:effectLst/>
                <a:latin typeface="Roboto" panose="02000000000000000000" pitchFamily="2" charset="0"/>
                <a:ea typeface="Arial MT"/>
                <a:cs typeface="Arial MT"/>
              </a:rPr>
              <a:t>the</a:t>
            </a:r>
            <a:r>
              <a:rPr lang="en-US" sz="1800" spc="-20" dirty="0">
                <a:effectLst/>
                <a:latin typeface="Roboto" panose="02000000000000000000" pitchFamily="2" charset="0"/>
                <a:ea typeface="Arial MT"/>
                <a:cs typeface="Arial MT"/>
              </a:rPr>
              <a:t> </a:t>
            </a:r>
            <a:r>
              <a:rPr lang="en-US" sz="1800" dirty="0">
                <a:effectLst/>
                <a:latin typeface="Roboto" panose="02000000000000000000" pitchFamily="2" charset="0"/>
                <a:ea typeface="Arial MT"/>
                <a:cs typeface="Arial MT"/>
              </a:rPr>
              <a:t>complete</a:t>
            </a:r>
            <a:r>
              <a:rPr lang="en-US" sz="1800" spc="-20" dirty="0">
                <a:effectLst/>
                <a:latin typeface="Roboto" panose="02000000000000000000" pitchFamily="2" charset="0"/>
                <a:ea typeface="Arial MT"/>
                <a:cs typeface="Arial MT"/>
              </a:rPr>
              <a:t> </a:t>
            </a:r>
            <a:r>
              <a:rPr lang="en-US" sz="1800" dirty="0">
                <a:effectLst/>
                <a:latin typeface="Roboto" panose="02000000000000000000" pitchFamily="2" charset="0"/>
                <a:ea typeface="Arial MT"/>
                <a:cs typeface="Arial MT"/>
              </a:rPr>
              <a:t>report</a:t>
            </a:r>
            <a:r>
              <a:rPr lang="en-US" sz="1800" spc="-20" dirty="0">
                <a:effectLst/>
                <a:latin typeface="Roboto" panose="02000000000000000000" pitchFamily="2" charset="0"/>
                <a:ea typeface="Arial MT"/>
                <a:cs typeface="Arial MT"/>
              </a:rPr>
              <a:t> </a:t>
            </a:r>
            <a:r>
              <a:rPr lang="en-US" sz="1800" dirty="0">
                <a:effectLst/>
                <a:latin typeface="Roboto" panose="02000000000000000000" pitchFamily="2" charset="0"/>
                <a:ea typeface="Arial MT"/>
                <a:cs typeface="Arial MT"/>
              </a:rPr>
              <a:t>of</a:t>
            </a:r>
            <a:r>
              <a:rPr lang="en-US" sz="1800" spc="-20" dirty="0">
                <a:effectLst/>
                <a:latin typeface="Roboto" panose="02000000000000000000" pitchFamily="2" charset="0"/>
                <a:ea typeface="Arial MT"/>
                <a:cs typeface="Arial MT"/>
              </a:rPr>
              <a:t> </a:t>
            </a:r>
            <a:r>
              <a:rPr lang="en-US" sz="1800" dirty="0">
                <a:effectLst/>
                <a:latin typeface="Roboto" panose="02000000000000000000" pitchFamily="2" charset="0"/>
                <a:ea typeface="Arial MT"/>
                <a:cs typeface="Arial MT"/>
              </a:rPr>
              <a:t>the</a:t>
            </a:r>
            <a:r>
              <a:rPr lang="en-US" sz="1800" spc="-20" dirty="0">
                <a:effectLst/>
                <a:latin typeface="Roboto" panose="02000000000000000000" pitchFamily="2" charset="0"/>
                <a:ea typeface="Arial MT"/>
                <a:cs typeface="Arial MT"/>
              </a:rPr>
              <a:t> </a:t>
            </a:r>
            <a:r>
              <a:rPr lang="en-US" sz="1800" dirty="0">
                <a:effectLst/>
                <a:latin typeface="Roboto" panose="02000000000000000000" pitchFamily="2" charset="0"/>
                <a:ea typeface="Arial MT"/>
                <a:cs typeface="Arial MT"/>
              </a:rPr>
              <a:t>Gross</a:t>
            </a:r>
            <a:r>
              <a:rPr lang="en-US" sz="1800" spc="-20" dirty="0">
                <a:effectLst/>
                <a:latin typeface="Roboto" panose="02000000000000000000" pitchFamily="2" charset="0"/>
                <a:ea typeface="Arial MT"/>
                <a:cs typeface="Arial MT"/>
              </a:rPr>
              <a:t> </a:t>
            </a:r>
            <a:r>
              <a:rPr lang="en-US" sz="1800" dirty="0">
                <a:effectLst/>
                <a:latin typeface="Roboto" panose="02000000000000000000" pitchFamily="2" charset="0"/>
                <a:ea typeface="Arial MT"/>
                <a:cs typeface="Arial MT"/>
              </a:rPr>
              <a:t>sales</a:t>
            </a:r>
            <a:r>
              <a:rPr lang="en-US" sz="1800" spc="-20" dirty="0">
                <a:effectLst/>
                <a:latin typeface="Roboto" panose="02000000000000000000" pitchFamily="2" charset="0"/>
                <a:ea typeface="Arial MT"/>
                <a:cs typeface="Arial MT"/>
              </a:rPr>
              <a:t> </a:t>
            </a:r>
            <a:r>
              <a:rPr lang="en-US" sz="1800" dirty="0">
                <a:effectLst/>
                <a:latin typeface="Roboto" panose="02000000000000000000" pitchFamily="2" charset="0"/>
                <a:ea typeface="Arial MT"/>
                <a:cs typeface="Arial MT"/>
              </a:rPr>
              <a:t>amount</a:t>
            </a:r>
            <a:r>
              <a:rPr lang="en-US" sz="1800" spc="-20" dirty="0">
                <a:effectLst/>
                <a:latin typeface="Roboto" panose="02000000000000000000" pitchFamily="2" charset="0"/>
                <a:ea typeface="Arial MT"/>
                <a:cs typeface="Arial MT"/>
              </a:rPr>
              <a:t> </a:t>
            </a:r>
            <a:r>
              <a:rPr lang="en-US" sz="1800" dirty="0">
                <a:effectLst/>
                <a:latin typeface="Roboto" panose="02000000000000000000" pitchFamily="2" charset="0"/>
                <a:ea typeface="Arial MT"/>
                <a:cs typeface="Arial MT"/>
              </a:rPr>
              <a:t>for</a:t>
            </a:r>
            <a:r>
              <a:rPr lang="en-US" sz="1800" spc="-20" dirty="0">
                <a:effectLst/>
                <a:latin typeface="Roboto" panose="02000000000000000000" pitchFamily="2" charset="0"/>
                <a:ea typeface="Arial MT"/>
                <a:cs typeface="Arial MT"/>
              </a:rPr>
              <a:t> </a:t>
            </a:r>
            <a:r>
              <a:rPr lang="en-US" sz="1800" dirty="0">
                <a:effectLst/>
                <a:latin typeface="Roboto" panose="02000000000000000000" pitchFamily="2" charset="0"/>
                <a:ea typeface="Arial MT"/>
                <a:cs typeface="Arial MT"/>
              </a:rPr>
              <a:t>the</a:t>
            </a:r>
            <a:r>
              <a:rPr lang="en-US" sz="1800" spc="-20" dirty="0">
                <a:effectLst/>
                <a:latin typeface="Roboto" panose="02000000000000000000" pitchFamily="2" charset="0"/>
                <a:ea typeface="Arial MT"/>
                <a:cs typeface="Arial MT"/>
              </a:rPr>
              <a:t> </a:t>
            </a:r>
            <a:r>
              <a:rPr lang="en-US" sz="1800" dirty="0">
                <a:effectLst/>
                <a:latin typeface="Roboto" panose="02000000000000000000" pitchFamily="2" charset="0"/>
                <a:ea typeface="Arial MT"/>
                <a:cs typeface="Arial MT"/>
              </a:rPr>
              <a:t>customer</a:t>
            </a:r>
            <a:r>
              <a:rPr lang="en-US" sz="1800" spc="-20" dirty="0">
                <a:effectLst/>
                <a:latin typeface="Roboto" panose="02000000000000000000" pitchFamily="2" charset="0"/>
                <a:ea typeface="Arial MT"/>
                <a:cs typeface="Arial MT"/>
              </a:rPr>
              <a:t> </a:t>
            </a:r>
            <a:r>
              <a:rPr lang="en-US" sz="1800" b="1" dirty="0">
                <a:effectLst/>
                <a:latin typeface="Roboto" panose="02000000000000000000" pitchFamily="2" charset="0"/>
                <a:ea typeface="Arial MT"/>
                <a:cs typeface="Arial MT"/>
              </a:rPr>
              <a:t>“</a:t>
            </a:r>
            <a:r>
              <a:rPr lang="en-US" sz="1800" b="1" dirty="0" err="1">
                <a:effectLst/>
                <a:latin typeface="Roboto" panose="02000000000000000000" pitchFamily="2" charset="0"/>
                <a:ea typeface="Arial MT"/>
                <a:cs typeface="Arial MT"/>
              </a:rPr>
              <a:t>Atliq</a:t>
            </a:r>
            <a:r>
              <a:rPr lang="en-US" sz="1800" b="1" dirty="0">
                <a:effectLst/>
                <a:latin typeface="Roboto" panose="02000000000000000000" pitchFamily="2" charset="0"/>
                <a:ea typeface="Arial MT"/>
                <a:cs typeface="Arial MT"/>
              </a:rPr>
              <a:t> Exclusive” </a:t>
            </a:r>
            <a:r>
              <a:rPr lang="en-US" sz="1800" dirty="0">
                <a:effectLst/>
                <a:latin typeface="Roboto" panose="02000000000000000000" pitchFamily="2" charset="0"/>
                <a:ea typeface="Arial MT"/>
                <a:cs typeface="Arial MT"/>
              </a:rPr>
              <a:t>for each month</a:t>
            </a:r>
            <a:r>
              <a:rPr lang="en-US" sz="1800" b="1" dirty="0">
                <a:effectLst/>
                <a:latin typeface="Roboto" panose="02000000000000000000" pitchFamily="2" charset="0"/>
                <a:ea typeface="Arial MT"/>
                <a:cs typeface="Arial MT"/>
              </a:rPr>
              <a:t>. </a:t>
            </a:r>
            <a:r>
              <a:rPr lang="en-US" sz="1800" dirty="0">
                <a:effectLst/>
                <a:latin typeface="Roboto" panose="02000000000000000000" pitchFamily="2" charset="0"/>
                <a:ea typeface="Arial MT"/>
                <a:cs typeface="Arial MT"/>
              </a:rPr>
              <a:t>This analysis helps to get an idea of low and high-performing months and take strategic decisions.</a:t>
            </a:r>
            <a:endParaRPr lang="en-IN" sz="1800" dirty="0">
              <a:effectLst/>
              <a:latin typeface="Arial MT"/>
              <a:ea typeface="Arial MT"/>
              <a:cs typeface="Arial MT"/>
            </a:endParaRPr>
          </a:p>
          <a:p>
            <a:pPr marL="913765">
              <a:buNone/>
            </a:pPr>
            <a:r>
              <a:rPr lang="en-US" sz="1800" dirty="0">
                <a:solidFill>
                  <a:srgbClr val="FF0000"/>
                </a:solidFill>
                <a:effectLst/>
                <a:latin typeface="Roboto" panose="02000000000000000000" pitchFamily="2" charset="0"/>
                <a:ea typeface="Arial MT"/>
                <a:cs typeface="Arial MT"/>
              </a:rPr>
              <a:t>The</a:t>
            </a:r>
            <a:r>
              <a:rPr lang="en-US" sz="1800" spc="-5" dirty="0">
                <a:solidFill>
                  <a:srgbClr val="FF0000"/>
                </a:solidFill>
                <a:effectLst/>
                <a:latin typeface="Roboto" panose="02000000000000000000" pitchFamily="2" charset="0"/>
                <a:ea typeface="Arial MT"/>
                <a:cs typeface="Arial MT"/>
              </a:rPr>
              <a:t> </a:t>
            </a:r>
            <a:r>
              <a:rPr lang="en-US" sz="1800" dirty="0">
                <a:solidFill>
                  <a:srgbClr val="FF0000"/>
                </a:solidFill>
                <a:effectLst/>
                <a:latin typeface="Roboto" panose="02000000000000000000" pitchFamily="2" charset="0"/>
                <a:ea typeface="Arial MT"/>
                <a:cs typeface="Arial MT"/>
              </a:rPr>
              <a:t>final</a:t>
            </a:r>
            <a:r>
              <a:rPr lang="en-US" sz="1800" spc="-5" dirty="0">
                <a:solidFill>
                  <a:srgbClr val="FF0000"/>
                </a:solidFill>
                <a:effectLst/>
                <a:latin typeface="Roboto" panose="02000000000000000000" pitchFamily="2" charset="0"/>
                <a:ea typeface="Arial MT"/>
                <a:cs typeface="Arial MT"/>
              </a:rPr>
              <a:t> </a:t>
            </a:r>
            <a:r>
              <a:rPr lang="en-US" sz="1800" dirty="0">
                <a:solidFill>
                  <a:srgbClr val="FF0000"/>
                </a:solidFill>
                <a:effectLst/>
                <a:latin typeface="Roboto" panose="02000000000000000000" pitchFamily="2" charset="0"/>
                <a:ea typeface="Arial MT"/>
                <a:cs typeface="Arial MT"/>
              </a:rPr>
              <a:t>report</a:t>
            </a:r>
            <a:r>
              <a:rPr lang="en-US" sz="1800" spc="-5" dirty="0">
                <a:solidFill>
                  <a:srgbClr val="FF0000"/>
                </a:solidFill>
                <a:effectLst/>
                <a:latin typeface="Roboto" panose="02000000000000000000" pitchFamily="2" charset="0"/>
                <a:ea typeface="Arial MT"/>
                <a:cs typeface="Arial MT"/>
              </a:rPr>
              <a:t> </a:t>
            </a:r>
            <a:r>
              <a:rPr lang="en-US" sz="1800" dirty="0">
                <a:solidFill>
                  <a:srgbClr val="FF0000"/>
                </a:solidFill>
                <a:effectLst/>
                <a:latin typeface="Roboto" panose="02000000000000000000" pitchFamily="2" charset="0"/>
                <a:ea typeface="Arial MT"/>
                <a:cs typeface="Arial MT"/>
              </a:rPr>
              <a:t>contains</a:t>
            </a:r>
            <a:r>
              <a:rPr lang="en-US" sz="1800" spc="-5" dirty="0">
                <a:solidFill>
                  <a:srgbClr val="FF0000"/>
                </a:solidFill>
                <a:effectLst/>
                <a:latin typeface="Roboto" panose="02000000000000000000" pitchFamily="2" charset="0"/>
                <a:ea typeface="Arial MT"/>
                <a:cs typeface="Arial MT"/>
              </a:rPr>
              <a:t> </a:t>
            </a:r>
            <a:r>
              <a:rPr lang="en-US" sz="1800" dirty="0">
                <a:solidFill>
                  <a:srgbClr val="FF0000"/>
                </a:solidFill>
                <a:effectLst/>
                <a:latin typeface="Roboto" panose="02000000000000000000" pitchFamily="2" charset="0"/>
                <a:ea typeface="Arial MT"/>
                <a:cs typeface="Arial MT"/>
              </a:rPr>
              <a:t>these</a:t>
            </a:r>
            <a:r>
              <a:rPr lang="en-US" sz="1800" spc="-5" dirty="0">
                <a:solidFill>
                  <a:srgbClr val="FF0000"/>
                </a:solidFill>
                <a:effectLst/>
                <a:latin typeface="Roboto" panose="02000000000000000000" pitchFamily="2" charset="0"/>
                <a:ea typeface="Arial MT"/>
                <a:cs typeface="Arial MT"/>
              </a:rPr>
              <a:t> </a:t>
            </a:r>
            <a:r>
              <a:rPr lang="en-US" sz="1800" spc="-10" dirty="0">
                <a:solidFill>
                  <a:srgbClr val="FF0000"/>
                </a:solidFill>
                <a:effectLst/>
                <a:latin typeface="Roboto" panose="02000000000000000000" pitchFamily="2" charset="0"/>
                <a:ea typeface="Arial MT"/>
                <a:cs typeface="Arial MT"/>
              </a:rPr>
              <a:t>columns:</a:t>
            </a:r>
            <a:endParaRPr lang="en-IN" sz="1800" dirty="0">
              <a:effectLst/>
              <a:latin typeface="Arial MT"/>
              <a:ea typeface="Arial MT"/>
              <a:cs typeface="Arial MT"/>
            </a:endParaRPr>
          </a:p>
          <a:p>
            <a:pPr marL="1828165" marR="3649980">
              <a:lnSpc>
                <a:spcPct val="115000"/>
              </a:lnSpc>
              <a:spcBef>
                <a:spcPts val="225"/>
              </a:spcBef>
              <a:buNone/>
            </a:pPr>
            <a:r>
              <a:rPr lang="en-US" sz="1800" spc="-10" dirty="0">
                <a:solidFill>
                  <a:srgbClr val="FF0000"/>
                </a:solidFill>
                <a:effectLst/>
                <a:latin typeface="Roboto" panose="02000000000000000000" pitchFamily="2" charset="0"/>
                <a:ea typeface="Arial MT"/>
                <a:cs typeface="Arial MT"/>
              </a:rPr>
              <a:t>Month </a:t>
            </a:r>
          </a:p>
          <a:p>
            <a:pPr marL="1828165" marR="3649980">
              <a:lnSpc>
                <a:spcPct val="115000"/>
              </a:lnSpc>
              <a:spcBef>
                <a:spcPts val="225"/>
              </a:spcBef>
              <a:buNone/>
            </a:pPr>
            <a:r>
              <a:rPr lang="en-US" sz="1800" spc="-20" dirty="0">
                <a:solidFill>
                  <a:srgbClr val="FF0000"/>
                </a:solidFill>
                <a:effectLst/>
                <a:latin typeface="Roboto" panose="02000000000000000000" pitchFamily="2" charset="0"/>
                <a:ea typeface="Arial MT"/>
                <a:cs typeface="Arial MT"/>
              </a:rPr>
              <a:t>Year</a:t>
            </a:r>
            <a:endParaRPr lang="en-IN" sz="1800" dirty="0">
              <a:effectLst/>
              <a:latin typeface="Arial MT"/>
              <a:ea typeface="Arial MT"/>
              <a:cs typeface="Arial MT"/>
            </a:endParaRPr>
          </a:p>
          <a:p>
            <a:pPr marL="1828165"/>
            <a:r>
              <a:rPr lang="en-US" sz="1800" dirty="0">
                <a:solidFill>
                  <a:srgbClr val="FF0000"/>
                </a:solidFill>
                <a:effectLst/>
                <a:latin typeface="Roboto" panose="02000000000000000000" pitchFamily="2" charset="0"/>
                <a:ea typeface="Arial MT"/>
                <a:cs typeface="Arial MT"/>
              </a:rPr>
              <a:t>Gross</a:t>
            </a:r>
            <a:r>
              <a:rPr lang="en-US" sz="1800" spc="-5" dirty="0">
                <a:solidFill>
                  <a:srgbClr val="FF0000"/>
                </a:solidFill>
                <a:effectLst/>
                <a:latin typeface="Roboto" panose="02000000000000000000" pitchFamily="2" charset="0"/>
                <a:ea typeface="Arial MT"/>
                <a:cs typeface="Arial MT"/>
              </a:rPr>
              <a:t> </a:t>
            </a:r>
            <a:r>
              <a:rPr lang="en-US" sz="1800" dirty="0">
                <a:solidFill>
                  <a:srgbClr val="FF0000"/>
                </a:solidFill>
                <a:effectLst/>
                <a:latin typeface="Roboto" panose="02000000000000000000" pitchFamily="2" charset="0"/>
                <a:ea typeface="Arial MT"/>
                <a:cs typeface="Arial MT"/>
              </a:rPr>
              <a:t>sales</a:t>
            </a:r>
            <a:r>
              <a:rPr lang="en-US" sz="1800" spc="-5" dirty="0">
                <a:solidFill>
                  <a:srgbClr val="FF0000"/>
                </a:solidFill>
                <a:effectLst/>
                <a:latin typeface="Roboto" panose="02000000000000000000" pitchFamily="2" charset="0"/>
                <a:ea typeface="Arial MT"/>
                <a:cs typeface="Arial MT"/>
              </a:rPr>
              <a:t> </a:t>
            </a:r>
            <a:r>
              <a:rPr lang="en-US" sz="1800" spc="-10" dirty="0">
                <a:solidFill>
                  <a:srgbClr val="FF0000"/>
                </a:solidFill>
                <a:effectLst/>
                <a:latin typeface="Roboto" panose="02000000000000000000" pitchFamily="2" charset="0"/>
                <a:ea typeface="Arial MT"/>
                <a:cs typeface="Arial MT"/>
              </a:rPr>
              <a:t>Amount</a:t>
            </a:r>
            <a:endParaRPr lang="en-IN" sz="1800" dirty="0">
              <a:effectLst/>
              <a:latin typeface="Arial MT"/>
              <a:ea typeface="Arial MT"/>
              <a:cs typeface="Arial MT"/>
            </a:endParaRPr>
          </a:p>
          <a:p>
            <a:pPr marR="86995" lvl="0" algn="just">
              <a:lnSpc>
                <a:spcPct val="115000"/>
              </a:lnSpc>
              <a:spcBef>
                <a:spcPts val="5"/>
              </a:spcBef>
              <a:tabLst>
                <a:tab pos="456565" algn="l"/>
              </a:tabLst>
            </a:pPr>
            <a:endParaRPr lang="en-IN" sz="1400" spc="0" dirty="0">
              <a:solidFill>
                <a:schemeClr val="tx1">
                  <a:lumMod val="50000"/>
                  <a:lumOff val="50000"/>
                </a:schemeClr>
              </a:solidFill>
              <a:effectLst/>
              <a:latin typeface="Arial MT"/>
              <a:ea typeface="Arial MT"/>
              <a:cs typeface="Arial MT"/>
            </a:endParaRPr>
          </a:p>
        </p:txBody>
      </p:sp>
    </p:spTree>
    <p:extLst>
      <p:ext uri="{BB962C8B-B14F-4D97-AF65-F5344CB8AC3E}">
        <p14:creationId xmlns:p14="http://schemas.microsoft.com/office/powerpoint/2010/main" val="2890072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B8D8C-D58E-DC52-1A08-02D6701A417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477608D-BC04-990A-4790-A799E7CB31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309987" cy="6858000"/>
          </a:xfrm>
          <a:prstGeom prst="rect">
            <a:avLst/>
          </a:prstGeom>
        </p:spPr>
      </p:pic>
      <p:sp>
        <p:nvSpPr>
          <p:cNvPr id="2" name="TextBox 1">
            <a:extLst>
              <a:ext uri="{FF2B5EF4-FFF2-40B4-BE49-F238E27FC236}">
                <a16:creationId xmlns:a16="http://schemas.microsoft.com/office/drawing/2014/main" id="{6AF37C85-E18C-A48A-E96B-7370F22C2686}"/>
              </a:ext>
            </a:extLst>
          </p:cNvPr>
          <p:cNvSpPr txBox="1"/>
          <p:nvPr/>
        </p:nvSpPr>
        <p:spPr>
          <a:xfrm>
            <a:off x="123804" y="185556"/>
            <a:ext cx="11189110" cy="2185663"/>
          </a:xfrm>
          <a:prstGeom prst="rect">
            <a:avLst/>
          </a:prstGeom>
          <a:noFill/>
        </p:spPr>
        <p:txBody>
          <a:bodyPr wrap="square">
            <a:spAutoFit/>
          </a:bodyPr>
          <a:lstStyle/>
          <a:p>
            <a:pPr>
              <a:spcBef>
                <a:spcPts val="5"/>
              </a:spcBef>
              <a:buNone/>
            </a:pPr>
            <a:r>
              <a:rPr lang="en-US" sz="1800" b="1" spc="-10" dirty="0">
                <a:effectLst/>
                <a:latin typeface="Arial" panose="020B0604020202020204" pitchFamily="34" charset="0"/>
                <a:ea typeface="Arial MT"/>
                <a:cs typeface="Arial MT"/>
              </a:rPr>
              <a:t>Requests:</a:t>
            </a:r>
            <a:endParaRPr lang="en-IN" sz="1400" dirty="0">
              <a:effectLst/>
              <a:latin typeface="Arial MT"/>
              <a:ea typeface="Arial MT"/>
              <a:cs typeface="Arial MT"/>
            </a:endParaRPr>
          </a:p>
          <a:p>
            <a:pPr>
              <a:spcBef>
                <a:spcPts val="345"/>
              </a:spcBef>
              <a:buNone/>
            </a:pPr>
            <a:r>
              <a:rPr lang="en-US" sz="1800" b="1" dirty="0">
                <a:effectLst/>
                <a:latin typeface="Arial" panose="020B0604020202020204" pitchFamily="34" charset="0"/>
                <a:ea typeface="Arial MT"/>
                <a:cs typeface="Arial MT"/>
              </a:rPr>
              <a:t> </a:t>
            </a:r>
            <a:endParaRPr lang="en-IN" sz="1800" dirty="0">
              <a:effectLst/>
              <a:latin typeface="Arial MT"/>
              <a:ea typeface="Arial MT"/>
              <a:cs typeface="Arial MT"/>
            </a:endParaRPr>
          </a:p>
          <a:p>
            <a:pPr marL="228600" marR="163195">
              <a:lnSpc>
                <a:spcPct val="115000"/>
              </a:lnSpc>
              <a:tabLst>
                <a:tab pos="456565" algn="l"/>
              </a:tabLst>
            </a:pPr>
            <a:r>
              <a:rPr lang="en-US" sz="1800" dirty="0">
                <a:effectLst/>
                <a:latin typeface="Arial MT"/>
                <a:ea typeface="Arial MT"/>
                <a:cs typeface="Arial MT"/>
              </a:rPr>
              <a:t>8.In</a:t>
            </a:r>
            <a:r>
              <a:rPr lang="en-US" sz="1800" spc="-20" dirty="0">
                <a:effectLst/>
                <a:latin typeface="Arial MT"/>
                <a:ea typeface="Arial MT"/>
                <a:cs typeface="Arial MT"/>
              </a:rPr>
              <a:t> </a:t>
            </a:r>
            <a:r>
              <a:rPr lang="en-US" sz="1800" dirty="0">
                <a:effectLst/>
                <a:latin typeface="Arial MT"/>
                <a:ea typeface="Arial MT"/>
                <a:cs typeface="Arial MT"/>
              </a:rPr>
              <a:t>which</a:t>
            </a:r>
            <a:r>
              <a:rPr lang="en-US" sz="1800" spc="-20" dirty="0">
                <a:effectLst/>
                <a:latin typeface="Arial MT"/>
                <a:ea typeface="Arial MT"/>
                <a:cs typeface="Arial MT"/>
              </a:rPr>
              <a:t> </a:t>
            </a:r>
            <a:r>
              <a:rPr lang="en-US" sz="1800" dirty="0">
                <a:effectLst/>
                <a:latin typeface="Arial MT"/>
                <a:ea typeface="Arial MT"/>
                <a:cs typeface="Arial MT"/>
              </a:rPr>
              <a:t>quarter</a:t>
            </a:r>
            <a:r>
              <a:rPr lang="en-US" sz="1800" spc="-20" dirty="0">
                <a:effectLst/>
                <a:latin typeface="Arial MT"/>
                <a:ea typeface="Arial MT"/>
                <a:cs typeface="Arial MT"/>
              </a:rPr>
              <a:t> </a:t>
            </a:r>
            <a:r>
              <a:rPr lang="en-US" sz="1800" dirty="0">
                <a:effectLst/>
                <a:latin typeface="Arial MT"/>
                <a:ea typeface="Arial MT"/>
                <a:cs typeface="Arial MT"/>
              </a:rPr>
              <a:t>of</a:t>
            </a:r>
            <a:r>
              <a:rPr lang="en-US" sz="1800" spc="-20" dirty="0">
                <a:effectLst/>
                <a:latin typeface="Arial MT"/>
                <a:ea typeface="Arial MT"/>
                <a:cs typeface="Arial MT"/>
              </a:rPr>
              <a:t> </a:t>
            </a:r>
            <a:r>
              <a:rPr lang="en-US" sz="1800" dirty="0">
                <a:effectLst/>
                <a:latin typeface="Arial MT"/>
                <a:ea typeface="Arial MT"/>
                <a:cs typeface="Arial MT"/>
              </a:rPr>
              <a:t>2020,</a:t>
            </a:r>
            <a:r>
              <a:rPr lang="en-US" sz="1800" spc="-20" dirty="0">
                <a:effectLst/>
                <a:latin typeface="Arial MT"/>
                <a:ea typeface="Arial MT"/>
                <a:cs typeface="Arial MT"/>
              </a:rPr>
              <a:t> </a:t>
            </a:r>
            <a:r>
              <a:rPr lang="en-US" sz="1800" dirty="0">
                <a:effectLst/>
                <a:latin typeface="Arial MT"/>
                <a:ea typeface="Arial MT"/>
                <a:cs typeface="Arial MT"/>
              </a:rPr>
              <a:t>got</a:t>
            </a:r>
            <a:r>
              <a:rPr lang="en-US" sz="1800" spc="-20" dirty="0">
                <a:effectLst/>
                <a:latin typeface="Arial MT"/>
                <a:ea typeface="Arial MT"/>
                <a:cs typeface="Arial MT"/>
              </a:rPr>
              <a:t> </a:t>
            </a:r>
            <a:r>
              <a:rPr lang="en-US" sz="1800" dirty="0">
                <a:effectLst/>
                <a:latin typeface="Arial MT"/>
                <a:ea typeface="Arial MT"/>
                <a:cs typeface="Arial MT"/>
              </a:rPr>
              <a:t>the</a:t>
            </a:r>
            <a:r>
              <a:rPr lang="en-US" sz="1800" spc="-20" dirty="0">
                <a:effectLst/>
                <a:latin typeface="Arial MT"/>
                <a:ea typeface="Arial MT"/>
                <a:cs typeface="Arial MT"/>
              </a:rPr>
              <a:t> </a:t>
            </a:r>
            <a:r>
              <a:rPr lang="en-US" sz="1800" dirty="0">
                <a:effectLst/>
                <a:latin typeface="Arial MT"/>
                <a:ea typeface="Arial MT"/>
                <a:cs typeface="Arial MT"/>
              </a:rPr>
              <a:t>maximum</a:t>
            </a:r>
            <a:r>
              <a:rPr lang="en-US" sz="1800" spc="-20" dirty="0">
                <a:effectLst/>
                <a:latin typeface="Arial MT"/>
                <a:ea typeface="Arial MT"/>
                <a:cs typeface="Arial MT"/>
              </a:rPr>
              <a:t> </a:t>
            </a:r>
            <a:r>
              <a:rPr lang="en-US" sz="1800" dirty="0" err="1">
                <a:effectLst/>
                <a:latin typeface="Arial MT"/>
                <a:ea typeface="Arial MT"/>
                <a:cs typeface="Arial MT"/>
              </a:rPr>
              <a:t>total_sold_quantity</a:t>
            </a:r>
            <a:r>
              <a:rPr lang="en-US" sz="1800" dirty="0">
                <a:effectLst/>
                <a:latin typeface="Arial MT"/>
                <a:ea typeface="Arial MT"/>
                <a:cs typeface="Arial MT"/>
              </a:rPr>
              <a:t>?</a:t>
            </a:r>
            <a:r>
              <a:rPr lang="en-US" sz="1800" spc="-20" dirty="0">
                <a:effectLst/>
                <a:latin typeface="Arial MT"/>
                <a:ea typeface="Arial MT"/>
                <a:cs typeface="Arial MT"/>
              </a:rPr>
              <a:t> </a:t>
            </a:r>
            <a:r>
              <a:rPr lang="en-US" sz="1800" dirty="0">
                <a:effectLst/>
                <a:latin typeface="Arial MT"/>
                <a:ea typeface="Arial MT"/>
                <a:cs typeface="Arial MT"/>
              </a:rPr>
              <a:t>The</a:t>
            </a:r>
            <a:r>
              <a:rPr lang="en-US" sz="1800" spc="-20" dirty="0">
                <a:effectLst/>
                <a:latin typeface="Arial MT"/>
                <a:ea typeface="Arial MT"/>
                <a:cs typeface="Arial MT"/>
              </a:rPr>
              <a:t> </a:t>
            </a:r>
            <a:r>
              <a:rPr lang="en-US" sz="1800" dirty="0">
                <a:effectLst/>
                <a:latin typeface="Arial MT"/>
                <a:ea typeface="Arial MT"/>
                <a:cs typeface="Arial MT"/>
              </a:rPr>
              <a:t>final output contains these fields sorted by the </a:t>
            </a:r>
            <a:r>
              <a:rPr lang="en-US" sz="1800" dirty="0" err="1">
                <a:effectLst/>
                <a:latin typeface="Arial MT"/>
                <a:ea typeface="Arial MT"/>
                <a:cs typeface="Arial MT"/>
              </a:rPr>
              <a:t>total_sold_quantity</a:t>
            </a:r>
            <a:r>
              <a:rPr lang="en-US" sz="1800" dirty="0">
                <a:effectLst/>
                <a:latin typeface="Arial MT"/>
                <a:ea typeface="Arial MT"/>
                <a:cs typeface="Arial MT"/>
              </a:rPr>
              <a:t>,</a:t>
            </a:r>
            <a:endParaRPr lang="en-IN" sz="1800" dirty="0">
              <a:effectLst/>
              <a:latin typeface="Arial MT"/>
              <a:ea typeface="Arial MT"/>
              <a:cs typeface="Arial MT"/>
            </a:endParaRPr>
          </a:p>
          <a:p>
            <a:pPr marR="86995" algn="just">
              <a:lnSpc>
                <a:spcPct val="115000"/>
              </a:lnSpc>
              <a:spcBef>
                <a:spcPts val="5"/>
              </a:spcBef>
              <a:tabLst>
                <a:tab pos="456565" algn="l"/>
              </a:tabLst>
            </a:pPr>
            <a:r>
              <a:rPr lang="en-US" sz="1800" spc="-10" dirty="0">
                <a:solidFill>
                  <a:srgbClr val="FF0000"/>
                </a:solidFill>
                <a:effectLst/>
                <a:latin typeface="Arial MT"/>
                <a:ea typeface="Arial MT"/>
                <a:cs typeface="Arial MT"/>
              </a:rPr>
              <a:t>     Quarter</a:t>
            </a:r>
          </a:p>
          <a:p>
            <a:pPr marR="86995" algn="just">
              <a:lnSpc>
                <a:spcPct val="115000"/>
              </a:lnSpc>
              <a:spcBef>
                <a:spcPts val="5"/>
              </a:spcBef>
              <a:tabLst>
                <a:tab pos="456565" algn="l"/>
              </a:tabLst>
            </a:pPr>
            <a:r>
              <a:rPr lang="en-US" spc="-10" dirty="0">
                <a:solidFill>
                  <a:srgbClr val="FF0000"/>
                </a:solidFill>
                <a:latin typeface="Arial MT"/>
                <a:ea typeface="Arial MT"/>
                <a:cs typeface="Arial MT"/>
              </a:rPr>
              <a:t>    </a:t>
            </a:r>
            <a:r>
              <a:rPr lang="en-US" sz="1800" spc="-10" dirty="0">
                <a:solidFill>
                  <a:srgbClr val="FF0000"/>
                </a:solidFill>
                <a:effectLst/>
                <a:latin typeface="Arial MT"/>
                <a:ea typeface="Arial MT"/>
                <a:cs typeface="Arial MT"/>
              </a:rPr>
              <a:t> </a:t>
            </a:r>
            <a:r>
              <a:rPr lang="en-US" sz="1800" spc="-10" dirty="0" err="1">
                <a:solidFill>
                  <a:srgbClr val="FF0000"/>
                </a:solidFill>
                <a:effectLst/>
                <a:latin typeface="Arial MT"/>
                <a:ea typeface="Arial MT"/>
                <a:cs typeface="Arial MT"/>
              </a:rPr>
              <a:t>total_sold_quantity</a:t>
            </a:r>
            <a:endParaRPr lang="en-IN" sz="1800" dirty="0">
              <a:effectLst/>
              <a:latin typeface="Arial MT"/>
              <a:ea typeface="Arial MT"/>
              <a:cs typeface="Arial MT"/>
            </a:endParaRPr>
          </a:p>
          <a:p>
            <a:pPr marR="86995" lvl="0" algn="just">
              <a:lnSpc>
                <a:spcPct val="115000"/>
              </a:lnSpc>
              <a:spcBef>
                <a:spcPts val="5"/>
              </a:spcBef>
              <a:tabLst>
                <a:tab pos="456565" algn="l"/>
              </a:tabLst>
            </a:pPr>
            <a:endParaRPr lang="en-IN" sz="1400" spc="0" dirty="0">
              <a:solidFill>
                <a:schemeClr val="tx1">
                  <a:lumMod val="50000"/>
                  <a:lumOff val="50000"/>
                </a:schemeClr>
              </a:solidFill>
              <a:effectLst/>
              <a:latin typeface="Arial MT"/>
              <a:ea typeface="Arial MT"/>
              <a:cs typeface="Arial MT"/>
            </a:endParaRPr>
          </a:p>
        </p:txBody>
      </p:sp>
      <p:pic>
        <p:nvPicPr>
          <p:cNvPr id="9" name="Picture 8">
            <a:extLst>
              <a:ext uri="{FF2B5EF4-FFF2-40B4-BE49-F238E27FC236}">
                <a16:creationId xmlns:a16="http://schemas.microsoft.com/office/drawing/2014/main" id="{201EF869-0B0F-21A1-DF2D-F904432D8237}"/>
              </a:ext>
            </a:extLst>
          </p:cNvPr>
          <p:cNvPicPr>
            <a:picLocks noChangeAspect="1"/>
          </p:cNvPicPr>
          <p:nvPr/>
        </p:nvPicPr>
        <p:blipFill>
          <a:blip r:embed="rId3"/>
          <a:stretch>
            <a:fillRect/>
          </a:stretch>
        </p:blipFill>
        <p:spPr>
          <a:xfrm>
            <a:off x="546105" y="2212789"/>
            <a:ext cx="5422076" cy="4459655"/>
          </a:xfrm>
          <a:prstGeom prst="rect">
            <a:avLst/>
          </a:prstGeom>
        </p:spPr>
      </p:pic>
      <p:graphicFrame>
        <p:nvGraphicFramePr>
          <p:cNvPr id="10" name="Chart 9">
            <a:extLst>
              <a:ext uri="{FF2B5EF4-FFF2-40B4-BE49-F238E27FC236}">
                <a16:creationId xmlns:a16="http://schemas.microsoft.com/office/drawing/2014/main" id="{2BA25740-9FFC-DCBB-2596-85B290E4D2CB}"/>
              </a:ext>
            </a:extLst>
          </p:cNvPr>
          <p:cNvGraphicFramePr>
            <a:graphicFrameLocks/>
          </p:cNvGraphicFramePr>
          <p:nvPr>
            <p:extLst>
              <p:ext uri="{D42A27DB-BD31-4B8C-83A1-F6EECF244321}">
                <p14:modId xmlns:p14="http://schemas.microsoft.com/office/powerpoint/2010/main" val="1355115723"/>
              </p:ext>
            </p:extLst>
          </p:nvPr>
        </p:nvGraphicFramePr>
        <p:xfrm>
          <a:off x="6630299" y="2212789"/>
          <a:ext cx="5235678" cy="319509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382354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4D799-8A0A-50A9-6CB9-5DB18942677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8EB6142-6D83-F0C6-7CBB-A9377A526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309987" cy="6858000"/>
          </a:xfrm>
          <a:prstGeom prst="rect">
            <a:avLst/>
          </a:prstGeom>
        </p:spPr>
      </p:pic>
      <p:sp>
        <p:nvSpPr>
          <p:cNvPr id="2" name="TextBox 1">
            <a:extLst>
              <a:ext uri="{FF2B5EF4-FFF2-40B4-BE49-F238E27FC236}">
                <a16:creationId xmlns:a16="http://schemas.microsoft.com/office/drawing/2014/main" id="{6A937D7B-27AE-5AC0-4D0C-3CFAB9E3DEFD}"/>
              </a:ext>
            </a:extLst>
          </p:cNvPr>
          <p:cNvSpPr txBox="1"/>
          <p:nvPr/>
        </p:nvSpPr>
        <p:spPr>
          <a:xfrm>
            <a:off x="123804" y="185556"/>
            <a:ext cx="11189110" cy="1867114"/>
          </a:xfrm>
          <a:prstGeom prst="rect">
            <a:avLst/>
          </a:prstGeom>
          <a:noFill/>
        </p:spPr>
        <p:txBody>
          <a:bodyPr wrap="square">
            <a:spAutoFit/>
          </a:bodyPr>
          <a:lstStyle/>
          <a:p>
            <a:pPr>
              <a:spcBef>
                <a:spcPts val="5"/>
              </a:spcBef>
              <a:buNone/>
            </a:pPr>
            <a:r>
              <a:rPr lang="en-US" sz="1800" b="1" spc="-10" dirty="0">
                <a:effectLst/>
                <a:latin typeface="Arial" panose="020B0604020202020204" pitchFamily="34" charset="0"/>
                <a:ea typeface="Arial MT"/>
                <a:cs typeface="Arial MT"/>
              </a:rPr>
              <a:t>Requests:</a:t>
            </a:r>
            <a:endParaRPr lang="en-IN" sz="1400" dirty="0">
              <a:effectLst/>
              <a:latin typeface="Arial MT"/>
              <a:ea typeface="Arial MT"/>
              <a:cs typeface="Arial MT"/>
            </a:endParaRPr>
          </a:p>
          <a:p>
            <a:pPr>
              <a:spcBef>
                <a:spcPts val="345"/>
              </a:spcBef>
              <a:buNone/>
            </a:pPr>
            <a:r>
              <a:rPr lang="en-US" sz="1800" b="1" dirty="0">
                <a:effectLst/>
                <a:latin typeface="Arial" panose="020B0604020202020204" pitchFamily="34" charset="0"/>
                <a:ea typeface="Arial MT"/>
                <a:cs typeface="Arial MT"/>
              </a:rPr>
              <a:t> </a:t>
            </a:r>
            <a:endParaRPr lang="en-IN" sz="1800" dirty="0">
              <a:effectLst/>
              <a:latin typeface="Arial MT"/>
              <a:ea typeface="Arial MT"/>
              <a:cs typeface="Arial MT"/>
            </a:endParaRPr>
          </a:p>
          <a:p>
            <a:pPr marL="228600" marR="116205">
              <a:lnSpc>
                <a:spcPct val="115000"/>
              </a:lnSpc>
              <a:tabLst>
                <a:tab pos="456565" algn="l"/>
              </a:tabLst>
            </a:pPr>
            <a:r>
              <a:rPr lang="en-US" sz="1800" dirty="0">
                <a:effectLst/>
                <a:latin typeface="Roboto" panose="02000000000000000000" pitchFamily="2" charset="0"/>
                <a:ea typeface="Arial MT"/>
                <a:cs typeface="Arial MT"/>
              </a:rPr>
              <a:t>9.Which channel helped to bring more gross sales in the fiscal year 2021 and</a:t>
            </a:r>
            <a:r>
              <a:rPr lang="en-US" sz="1800" spc="-20" dirty="0">
                <a:effectLst/>
                <a:latin typeface="Roboto" panose="02000000000000000000" pitchFamily="2" charset="0"/>
                <a:ea typeface="Arial MT"/>
                <a:cs typeface="Arial MT"/>
              </a:rPr>
              <a:t> </a:t>
            </a:r>
            <a:r>
              <a:rPr lang="en-US" sz="1800" dirty="0">
                <a:effectLst/>
                <a:latin typeface="Roboto" panose="02000000000000000000" pitchFamily="2" charset="0"/>
                <a:ea typeface="Arial MT"/>
                <a:cs typeface="Arial MT"/>
              </a:rPr>
              <a:t>the</a:t>
            </a:r>
            <a:r>
              <a:rPr lang="en-US" sz="1800" spc="-20" dirty="0">
                <a:effectLst/>
                <a:latin typeface="Roboto" panose="02000000000000000000" pitchFamily="2" charset="0"/>
                <a:ea typeface="Arial MT"/>
                <a:cs typeface="Arial MT"/>
              </a:rPr>
              <a:t> </a:t>
            </a:r>
            <a:r>
              <a:rPr lang="en-US" sz="1800" dirty="0">
                <a:effectLst/>
                <a:latin typeface="Roboto" panose="02000000000000000000" pitchFamily="2" charset="0"/>
                <a:ea typeface="Arial MT"/>
                <a:cs typeface="Arial MT"/>
              </a:rPr>
              <a:t>percentage</a:t>
            </a:r>
            <a:r>
              <a:rPr lang="en-US" sz="1800" spc="-20" dirty="0">
                <a:effectLst/>
                <a:latin typeface="Roboto" panose="02000000000000000000" pitchFamily="2" charset="0"/>
                <a:ea typeface="Arial MT"/>
                <a:cs typeface="Arial MT"/>
              </a:rPr>
              <a:t> </a:t>
            </a:r>
            <a:r>
              <a:rPr lang="en-US" sz="1800" dirty="0">
                <a:effectLst/>
                <a:latin typeface="Roboto" panose="02000000000000000000" pitchFamily="2" charset="0"/>
                <a:ea typeface="Arial MT"/>
                <a:cs typeface="Arial MT"/>
              </a:rPr>
              <a:t>of</a:t>
            </a:r>
            <a:r>
              <a:rPr lang="en-US" sz="1800" spc="-20" dirty="0">
                <a:effectLst/>
                <a:latin typeface="Roboto" panose="02000000000000000000" pitchFamily="2" charset="0"/>
                <a:ea typeface="Arial MT"/>
                <a:cs typeface="Arial MT"/>
              </a:rPr>
              <a:t> </a:t>
            </a:r>
            <a:r>
              <a:rPr lang="en-US" sz="1800" dirty="0">
                <a:effectLst/>
                <a:latin typeface="Roboto" panose="02000000000000000000" pitchFamily="2" charset="0"/>
                <a:ea typeface="Arial MT"/>
                <a:cs typeface="Arial MT"/>
              </a:rPr>
              <a:t>contribution?</a:t>
            </a:r>
            <a:r>
              <a:rPr lang="en-US" sz="1800" spc="-20" dirty="0">
                <a:effectLst/>
                <a:latin typeface="Roboto" panose="02000000000000000000" pitchFamily="2" charset="0"/>
                <a:ea typeface="Arial MT"/>
                <a:cs typeface="Arial MT"/>
              </a:rPr>
              <a:t> </a:t>
            </a:r>
            <a:r>
              <a:rPr lang="en-US" sz="1800" dirty="0">
                <a:effectLst/>
                <a:latin typeface="Roboto" panose="02000000000000000000" pitchFamily="2" charset="0"/>
                <a:ea typeface="Arial MT"/>
                <a:cs typeface="Arial MT"/>
              </a:rPr>
              <a:t>The</a:t>
            </a:r>
            <a:r>
              <a:rPr lang="en-US" sz="1800" spc="-20" dirty="0">
                <a:effectLst/>
                <a:latin typeface="Roboto" panose="02000000000000000000" pitchFamily="2" charset="0"/>
                <a:ea typeface="Arial MT"/>
                <a:cs typeface="Arial MT"/>
              </a:rPr>
              <a:t> </a:t>
            </a:r>
            <a:r>
              <a:rPr lang="en-US" sz="1800" dirty="0">
                <a:effectLst/>
                <a:latin typeface="Roboto" panose="02000000000000000000" pitchFamily="2" charset="0"/>
                <a:ea typeface="Arial MT"/>
                <a:cs typeface="Arial MT"/>
              </a:rPr>
              <a:t>final</a:t>
            </a:r>
            <a:r>
              <a:rPr lang="en-US" sz="1800" spc="-20" dirty="0">
                <a:effectLst/>
                <a:latin typeface="Roboto" panose="02000000000000000000" pitchFamily="2" charset="0"/>
                <a:ea typeface="Arial MT"/>
                <a:cs typeface="Arial MT"/>
              </a:rPr>
              <a:t> </a:t>
            </a:r>
            <a:r>
              <a:rPr lang="en-US" sz="1800" dirty="0">
                <a:effectLst/>
                <a:latin typeface="Roboto" panose="02000000000000000000" pitchFamily="2" charset="0"/>
                <a:ea typeface="Arial MT"/>
                <a:cs typeface="Arial MT"/>
              </a:rPr>
              <a:t>output</a:t>
            </a:r>
            <a:r>
              <a:rPr lang="en-US" sz="1800" spc="-20" dirty="0">
                <a:effectLst/>
                <a:latin typeface="Roboto" panose="02000000000000000000" pitchFamily="2" charset="0"/>
                <a:ea typeface="Arial MT"/>
                <a:cs typeface="Arial MT"/>
              </a:rPr>
              <a:t> </a:t>
            </a:r>
            <a:r>
              <a:rPr lang="en-US" sz="1800" dirty="0">
                <a:effectLst/>
                <a:latin typeface="Roboto" panose="02000000000000000000" pitchFamily="2" charset="0"/>
                <a:ea typeface="Arial MT"/>
                <a:cs typeface="Arial MT"/>
              </a:rPr>
              <a:t>contains</a:t>
            </a:r>
            <a:r>
              <a:rPr lang="en-US" sz="1800" spc="-20" dirty="0">
                <a:effectLst/>
                <a:latin typeface="Roboto" panose="02000000000000000000" pitchFamily="2" charset="0"/>
                <a:ea typeface="Arial MT"/>
                <a:cs typeface="Arial MT"/>
              </a:rPr>
              <a:t> </a:t>
            </a:r>
            <a:r>
              <a:rPr lang="en-US" sz="1800" dirty="0">
                <a:effectLst/>
                <a:latin typeface="Roboto" panose="02000000000000000000" pitchFamily="2" charset="0"/>
                <a:ea typeface="Arial MT"/>
                <a:cs typeface="Arial MT"/>
              </a:rPr>
              <a:t>these</a:t>
            </a:r>
            <a:r>
              <a:rPr lang="en-US" sz="1800" spc="-20" dirty="0">
                <a:effectLst/>
                <a:latin typeface="Roboto" panose="02000000000000000000" pitchFamily="2" charset="0"/>
                <a:ea typeface="Arial MT"/>
                <a:cs typeface="Arial MT"/>
              </a:rPr>
              <a:t> </a:t>
            </a:r>
            <a:r>
              <a:rPr lang="en-US" sz="1800" dirty="0">
                <a:effectLst/>
                <a:latin typeface="Roboto" panose="02000000000000000000" pitchFamily="2" charset="0"/>
                <a:ea typeface="Arial MT"/>
                <a:cs typeface="Arial MT"/>
              </a:rPr>
              <a:t>fields,</a:t>
            </a:r>
            <a:endParaRPr lang="en-IN" sz="1800" dirty="0">
              <a:effectLst/>
              <a:latin typeface="Arial MT"/>
              <a:ea typeface="Arial MT"/>
              <a:cs typeface="Arial MT"/>
            </a:endParaRPr>
          </a:p>
          <a:p>
            <a:pPr marR="86995" algn="just">
              <a:lnSpc>
                <a:spcPct val="115000"/>
              </a:lnSpc>
              <a:spcBef>
                <a:spcPts val="5"/>
              </a:spcBef>
              <a:tabLst>
                <a:tab pos="456565" algn="l"/>
              </a:tabLst>
            </a:pPr>
            <a:r>
              <a:rPr lang="en-US" sz="1800" spc="-10" dirty="0">
                <a:solidFill>
                  <a:srgbClr val="FF0000"/>
                </a:solidFill>
                <a:effectLst/>
                <a:latin typeface="Arial MT"/>
                <a:ea typeface="Arial MT"/>
                <a:cs typeface="Arial MT"/>
              </a:rPr>
              <a:t>     </a:t>
            </a:r>
            <a:r>
              <a:rPr lang="en-US" sz="1800" spc="-10" dirty="0">
                <a:solidFill>
                  <a:srgbClr val="FF0000"/>
                </a:solidFill>
                <a:effectLst/>
                <a:latin typeface="Roboto" panose="02000000000000000000" pitchFamily="2" charset="0"/>
                <a:ea typeface="Arial MT"/>
                <a:cs typeface="Arial MT"/>
              </a:rPr>
              <a:t>channel </a:t>
            </a:r>
            <a:r>
              <a:rPr lang="en-US" sz="1800" spc="-10" dirty="0" err="1">
                <a:solidFill>
                  <a:srgbClr val="FF0000"/>
                </a:solidFill>
                <a:effectLst/>
                <a:latin typeface="Roboto" panose="02000000000000000000" pitchFamily="2" charset="0"/>
                <a:ea typeface="Arial MT"/>
                <a:cs typeface="Arial MT"/>
              </a:rPr>
              <a:t>gross_sales_mln</a:t>
            </a:r>
            <a:r>
              <a:rPr lang="en-US" sz="1800" spc="-10" dirty="0">
                <a:solidFill>
                  <a:srgbClr val="FF0000"/>
                </a:solidFill>
                <a:effectLst/>
                <a:latin typeface="Roboto" panose="02000000000000000000" pitchFamily="2" charset="0"/>
                <a:ea typeface="Arial MT"/>
                <a:cs typeface="Arial MT"/>
              </a:rPr>
              <a:t>  percentage</a:t>
            </a:r>
            <a:endParaRPr lang="en-IN" sz="1800" dirty="0">
              <a:effectLst/>
              <a:latin typeface="Arial MT"/>
              <a:ea typeface="Arial MT"/>
              <a:cs typeface="Arial MT"/>
            </a:endParaRPr>
          </a:p>
          <a:p>
            <a:pPr marR="86995" algn="just">
              <a:lnSpc>
                <a:spcPct val="115000"/>
              </a:lnSpc>
              <a:spcBef>
                <a:spcPts val="5"/>
              </a:spcBef>
              <a:tabLst>
                <a:tab pos="456565" algn="l"/>
              </a:tabLst>
            </a:pPr>
            <a:endParaRPr lang="en-IN" sz="1400" spc="0" dirty="0">
              <a:solidFill>
                <a:schemeClr val="tx1">
                  <a:lumMod val="50000"/>
                  <a:lumOff val="50000"/>
                </a:schemeClr>
              </a:solidFill>
              <a:effectLst/>
              <a:latin typeface="Arial MT"/>
              <a:ea typeface="Arial MT"/>
              <a:cs typeface="Arial MT"/>
            </a:endParaRPr>
          </a:p>
        </p:txBody>
      </p:sp>
      <p:graphicFrame>
        <p:nvGraphicFramePr>
          <p:cNvPr id="4" name="Table 3">
            <a:extLst>
              <a:ext uri="{FF2B5EF4-FFF2-40B4-BE49-F238E27FC236}">
                <a16:creationId xmlns:a16="http://schemas.microsoft.com/office/drawing/2014/main" id="{8AC08013-03B9-1037-3186-76B1A77EBD20}"/>
              </a:ext>
            </a:extLst>
          </p:cNvPr>
          <p:cNvGraphicFramePr>
            <a:graphicFrameLocks noGrp="1"/>
          </p:cNvGraphicFramePr>
          <p:nvPr>
            <p:extLst>
              <p:ext uri="{D42A27DB-BD31-4B8C-83A1-F6EECF244321}">
                <p14:modId xmlns:p14="http://schemas.microsoft.com/office/powerpoint/2010/main" val="1533036050"/>
              </p:ext>
            </p:extLst>
          </p:nvPr>
        </p:nvGraphicFramePr>
        <p:xfrm>
          <a:off x="281120" y="1413431"/>
          <a:ext cx="5657564" cy="370840"/>
        </p:xfrm>
        <a:graphic>
          <a:graphicData uri="http://schemas.openxmlformats.org/drawingml/2006/table">
            <a:tbl>
              <a:tblPr firstRow="1" bandRow="1">
                <a:tableStyleId>{5C22544A-7EE6-4342-B048-85BDC9FD1C3A}</a:tableStyleId>
              </a:tblPr>
              <a:tblGrid>
                <a:gridCol w="1046235">
                  <a:extLst>
                    <a:ext uri="{9D8B030D-6E8A-4147-A177-3AD203B41FA5}">
                      <a16:colId xmlns:a16="http://schemas.microsoft.com/office/drawing/2014/main" val="1330181988"/>
                    </a:ext>
                  </a:extLst>
                </a:gridCol>
                <a:gridCol w="1789471">
                  <a:extLst>
                    <a:ext uri="{9D8B030D-6E8A-4147-A177-3AD203B41FA5}">
                      <a16:colId xmlns:a16="http://schemas.microsoft.com/office/drawing/2014/main" val="1353161265"/>
                    </a:ext>
                  </a:extLst>
                </a:gridCol>
                <a:gridCol w="2821858">
                  <a:extLst>
                    <a:ext uri="{9D8B030D-6E8A-4147-A177-3AD203B41FA5}">
                      <a16:colId xmlns:a16="http://schemas.microsoft.com/office/drawing/2014/main" val="2597494883"/>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3036930"/>
                  </a:ext>
                </a:extLst>
              </a:tr>
            </a:tbl>
          </a:graphicData>
        </a:graphic>
      </p:graphicFrame>
      <p:pic>
        <p:nvPicPr>
          <p:cNvPr id="6" name="Picture 5">
            <a:extLst>
              <a:ext uri="{FF2B5EF4-FFF2-40B4-BE49-F238E27FC236}">
                <a16:creationId xmlns:a16="http://schemas.microsoft.com/office/drawing/2014/main" id="{EB28F75B-B9A0-49C8-1872-DC1E519D6A7F}"/>
              </a:ext>
            </a:extLst>
          </p:cNvPr>
          <p:cNvPicPr>
            <a:picLocks noChangeAspect="1"/>
          </p:cNvPicPr>
          <p:nvPr/>
        </p:nvPicPr>
        <p:blipFill>
          <a:blip r:embed="rId3"/>
          <a:stretch>
            <a:fillRect/>
          </a:stretch>
        </p:blipFill>
        <p:spPr>
          <a:xfrm>
            <a:off x="231957" y="1966527"/>
            <a:ext cx="6782388" cy="3947502"/>
          </a:xfrm>
          <a:prstGeom prst="rect">
            <a:avLst/>
          </a:prstGeom>
        </p:spPr>
      </p:pic>
      <p:graphicFrame>
        <p:nvGraphicFramePr>
          <p:cNvPr id="7" name="Chart 6">
            <a:extLst>
              <a:ext uri="{FF2B5EF4-FFF2-40B4-BE49-F238E27FC236}">
                <a16:creationId xmlns:a16="http://schemas.microsoft.com/office/drawing/2014/main" id="{26A517B5-B122-26FE-AFB7-09C4E7FBBAA7}"/>
              </a:ext>
            </a:extLst>
          </p:cNvPr>
          <p:cNvGraphicFramePr>
            <a:graphicFrameLocks/>
          </p:cNvGraphicFramePr>
          <p:nvPr>
            <p:extLst>
              <p:ext uri="{D42A27DB-BD31-4B8C-83A1-F6EECF244321}">
                <p14:modId xmlns:p14="http://schemas.microsoft.com/office/powerpoint/2010/main" val="1297647817"/>
              </p:ext>
            </p:extLst>
          </p:nvPr>
        </p:nvGraphicFramePr>
        <p:xfrm>
          <a:off x="7336834" y="1966527"/>
          <a:ext cx="4572000" cy="394750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696451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551AD-D418-3788-9902-55B51BF9BB0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0E7B1B8-87C7-6ED2-E826-B6CD7DD465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309987" cy="6858000"/>
          </a:xfrm>
          <a:prstGeom prst="rect">
            <a:avLst/>
          </a:prstGeom>
        </p:spPr>
      </p:pic>
      <p:sp>
        <p:nvSpPr>
          <p:cNvPr id="2" name="TextBox 1">
            <a:extLst>
              <a:ext uri="{FF2B5EF4-FFF2-40B4-BE49-F238E27FC236}">
                <a16:creationId xmlns:a16="http://schemas.microsoft.com/office/drawing/2014/main" id="{9116B97A-56C5-7F17-6300-9BAF2615B8F4}"/>
              </a:ext>
            </a:extLst>
          </p:cNvPr>
          <p:cNvSpPr txBox="1"/>
          <p:nvPr/>
        </p:nvSpPr>
        <p:spPr>
          <a:xfrm>
            <a:off x="123804" y="185556"/>
            <a:ext cx="11189110" cy="1867114"/>
          </a:xfrm>
          <a:prstGeom prst="rect">
            <a:avLst/>
          </a:prstGeom>
          <a:noFill/>
        </p:spPr>
        <p:txBody>
          <a:bodyPr wrap="square">
            <a:spAutoFit/>
          </a:bodyPr>
          <a:lstStyle/>
          <a:p>
            <a:pPr>
              <a:spcBef>
                <a:spcPts val="5"/>
              </a:spcBef>
              <a:buNone/>
            </a:pPr>
            <a:r>
              <a:rPr lang="en-US" sz="1800" b="1" spc="-10" dirty="0">
                <a:effectLst/>
                <a:latin typeface="Arial" panose="020B0604020202020204" pitchFamily="34" charset="0"/>
                <a:ea typeface="Arial MT"/>
                <a:cs typeface="Arial MT"/>
              </a:rPr>
              <a:t>Requests:</a:t>
            </a:r>
            <a:endParaRPr lang="en-IN" sz="1400" dirty="0">
              <a:effectLst/>
              <a:latin typeface="Arial MT"/>
              <a:ea typeface="Arial MT"/>
              <a:cs typeface="Arial MT"/>
            </a:endParaRPr>
          </a:p>
          <a:p>
            <a:pPr>
              <a:spcBef>
                <a:spcPts val="345"/>
              </a:spcBef>
              <a:buNone/>
            </a:pPr>
            <a:r>
              <a:rPr lang="en-US" sz="1800" b="1" dirty="0">
                <a:effectLst/>
                <a:latin typeface="Arial" panose="020B0604020202020204" pitchFamily="34" charset="0"/>
                <a:ea typeface="Arial MT"/>
                <a:cs typeface="Arial MT"/>
              </a:rPr>
              <a:t> </a:t>
            </a:r>
            <a:endParaRPr lang="en-IN" sz="1800" dirty="0">
              <a:effectLst/>
              <a:latin typeface="Arial MT"/>
              <a:ea typeface="Arial MT"/>
              <a:cs typeface="Arial MT"/>
            </a:endParaRPr>
          </a:p>
          <a:p>
            <a:pPr marL="228600">
              <a:lnSpc>
                <a:spcPct val="115000"/>
              </a:lnSpc>
              <a:tabLst>
                <a:tab pos="456565" algn="l"/>
                <a:tab pos="685165" algn="l"/>
              </a:tabLst>
            </a:pPr>
            <a:r>
              <a:rPr lang="en-US" sz="1800" dirty="0">
                <a:effectLst/>
                <a:latin typeface="Roboto" panose="02000000000000000000" pitchFamily="2" charset="0"/>
                <a:ea typeface="Arial MT"/>
                <a:cs typeface="Arial MT"/>
              </a:rPr>
              <a:t>10.	Get the Top 3 products in each division that have a high </a:t>
            </a:r>
            <a:r>
              <a:rPr lang="en-US" sz="1800" dirty="0" err="1">
                <a:effectLst/>
                <a:latin typeface="Roboto" panose="02000000000000000000" pitchFamily="2" charset="0"/>
                <a:ea typeface="Arial MT"/>
                <a:cs typeface="Arial MT"/>
              </a:rPr>
              <a:t>total_sold_quantity</a:t>
            </a:r>
            <a:r>
              <a:rPr lang="en-US" sz="1800" spc="-25" dirty="0">
                <a:effectLst/>
                <a:latin typeface="Roboto" panose="02000000000000000000" pitchFamily="2" charset="0"/>
                <a:ea typeface="Arial MT"/>
                <a:cs typeface="Arial MT"/>
              </a:rPr>
              <a:t> </a:t>
            </a:r>
            <a:r>
              <a:rPr lang="en-US" sz="1800" dirty="0">
                <a:effectLst/>
                <a:latin typeface="Roboto" panose="02000000000000000000" pitchFamily="2" charset="0"/>
                <a:ea typeface="Arial MT"/>
                <a:cs typeface="Arial MT"/>
              </a:rPr>
              <a:t>in</a:t>
            </a:r>
            <a:r>
              <a:rPr lang="en-US" sz="1800" spc="-25" dirty="0">
                <a:effectLst/>
                <a:latin typeface="Roboto" panose="02000000000000000000" pitchFamily="2" charset="0"/>
                <a:ea typeface="Arial MT"/>
                <a:cs typeface="Arial MT"/>
              </a:rPr>
              <a:t> </a:t>
            </a:r>
            <a:r>
              <a:rPr lang="en-US" sz="1800" dirty="0">
                <a:effectLst/>
                <a:latin typeface="Roboto" panose="02000000000000000000" pitchFamily="2" charset="0"/>
                <a:ea typeface="Arial MT"/>
                <a:cs typeface="Arial MT"/>
              </a:rPr>
              <a:t>the</a:t>
            </a:r>
            <a:r>
              <a:rPr lang="en-US" sz="1800" spc="-25" dirty="0">
                <a:effectLst/>
                <a:latin typeface="Roboto" panose="02000000000000000000" pitchFamily="2" charset="0"/>
                <a:ea typeface="Arial MT"/>
                <a:cs typeface="Arial MT"/>
              </a:rPr>
              <a:t> </a:t>
            </a:r>
            <a:r>
              <a:rPr lang="en-US" sz="1800" dirty="0" err="1">
                <a:effectLst/>
                <a:latin typeface="Roboto" panose="02000000000000000000" pitchFamily="2" charset="0"/>
                <a:ea typeface="Arial MT"/>
                <a:cs typeface="Arial MT"/>
              </a:rPr>
              <a:t>fiscal_year</a:t>
            </a:r>
            <a:r>
              <a:rPr lang="en-US" sz="1800" spc="-25" dirty="0">
                <a:effectLst/>
                <a:latin typeface="Roboto" panose="02000000000000000000" pitchFamily="2" charset="0"/>
                <a:ea typeface="Arial MT"/>
                <a:cs typeface="Arial MT"/>
              </a:rPr>
              <a:t> </a:t>
            </a:r>
            <a:r>
              <a:rPr lang="en-US" sz="1800" dirty="0">
                <a:effectLst/>
                <a:latin typeface="Roboto" panose="02000000000000000000" pitchFamily="2" charset="0"/>
                <a:ea typeface="Arial MT"/>
                <a:cs typeface="Arial MT"/>
              </a:rPr>
              <a:t>2021?</a:t>
            </a:r>
            <a:r>
              <a:rPr lang="en-US" sz="1800" spc="-25" dirty="0">
                <a:effectLst/>
                <a:latin typeface="Roboto" panose="02000000000000000000" pitchFamily="2" charset="0"/>
                <a:ea typeface="Arial MT"/>
                <a:cs typeface="Arial MT"/>
              </a:rPr>
              <a:t> </a:t>
            </a:r>
            <a:r>
              <a:rPr lang="en-US" sz="1800" dirty="0">
                <a:effectLst/>
                <a:latin typeface="Roboto" panose="02000000000000000000" pitchFamily="2" charset="0"/>
                <a:ea typeface="Arial MT"/>
                <a:cs typeface="Arial MT"/>
              </a:rPr>
              <a:t>The</a:t>
            </a:r>
            <a:r>
              <a:rPr lang="en-US" sz="1800" spc="-25" dirty="0">
                <a:effectLst/>
                <a:latin typeface="Roboto" panose="02000000000000000000" pitchFamily="2" charset="0"/>
                <a:ea typeface="Arial MT"/>
                <a:cs typeface="Arial MT"/>
              </a:rPr>
              <a:t> </a:t>
            </a:r>
            <a:r>
              <a:rPr lang="en-US" sz="1800" dirty="0">
                <a:effectLst/>
                <a:latin typeface="Roboto" panose="02000000000000000000" pitchFamily="2" charset="0"/>
                <a:ea typeface="Arial MT"/>
                <a:cs typeface="Arial MT"/>
              </a:rPr>
              <a:t>final</a:t>
            </a:r>
            <a:r>
              <a:rPr lang="en-US" sz="1800" spc="-25" dirty="0">
                <a:effectLst/>
                <a:latin typeface="Roboto" panose="02000000000000000000" pitchFamily="2" charset="0"/>
                <a:ea typeface="Arial MT"/>
                <a:cs typeface="Arial MT"/>
              </a:rPr>
              <a:t> </a:t>
            </a:r>
            <a:r>
              <a:rPr lang="en-US" sz="1800" dirty="0">
                <a:effectLst/>
                <a:latin typeface="Roboto" panose="02000000000000000000" pitchFamily="2" charset="0"/>
                <a:ea typeface="Arial MT"/>
                <a:cs typeface="Arial MT"/>
              </a:rPr>
              <a:t>output</a:t>
            </a:r>
            <a:r>
              <a:rPr lang="en-US" sz="1800" spc="-25" dirty="0">
                <a:effectLst/>
                <a:latin typeface="Roboto" panose="02000000000000000000" pitchFamily="2" charset="0"/>
                <a:ea typeface="Arial MT"/>
                <a:cs typeface="Arial MT"/>
              </a:rPr>
              <a:t> </a:t>
            </a:r>
            <a:r>
              <a:rPr lang="en-US" sz="1800" dirty="0">
                <a:effectLst/>
                <a:latin typeface="Roboto" panose="02000000000000000000" pitchFamily="2" charset="0"/>
                <a:ea typeface="Arial MT"/>
                <a:cs typeface="Arial MT"/>
              </a:rPr>
              <a:t>contains</a:t>
            </a:r>
            <a:r>
              <a:rPr lang="en-US" sz="1800" spc="-25" dirty="0">
                <a:effectLst/>
                <a:latin typeface="Roboto" panose="02000000000000000000" pitchFamily="2" charset="0"/>
                <a:ea typeface="Arial MT"/>
                <a:cs typeface="Arial MT"/>
              </a:rPr>
              <a:t> </a:t>
            </a:r>
            <a:r>
              <a:rPr lang="en-US" sz="1800" dirty="0">
                <a:effectLst/>
                <a:latin typeface="Roboto" panose="02000000000000000000" pitchFamily="2" charset="0"/>
                <a:ea typeface="Arial MT"/>
                <a:cs typeface="Arial MT"/>
              </a:rPr>
              <a:t>these </a:t>
            </a:r>
            <a:r>
              <a:rPr lang="en-US" sz="1800" spc="-10" dirty="0">
                <a:effectLst/>
                <a:latin typeface="Roboto" panose="02000000000000000000" pitchFamily="2" charset="0"/>
                <a:ea typeface="Arial MT"/>
                <a:cs typeface="Arial MT"/>
              </a:rPr>
              <a:t>fields,</a:t>
            </a:r>
            <a:endParaRPr lang="en-IN" sz="1800" dirty="0">
              <a:effectLst/>
              <a:latin typeface="Arial MT"/>
              <a:ea typeface="Arial MT"/>
              <a:cs typeface="Arial MT"/>
            </a:endParaRPr>
          </a:p>
          <a:p>
            <a:pPr marL="1370965" marR="3059430">
              <a:lnSpc>
                <a:spcPct val="115000"/>
              </a:lnSpc>
              <a:buNone/>
            </a:pPr>
            <a:r>
              <a:rPr lang="en-US" sz="1800" spc="-10" dirty="0">
                <a:solidFill>
                  <a:srgbClr val="FF0000"/>
                </a:solidFill>
                <a:effectLst/>
                <a:latin typeface="Roboto" panose="02000000000000000000" pitchFamily="2" charset="0"/>
                <a:ea typeface="Arial MT"/>
                <a:cs typeface="Arial MT"/>
              </a:rPr>
              <a:t>division </a:t>
            </a:r>
            <a:r>
              <a:rPr lang="en-US" sz="1800" spc="-10" dirty="0" err="1">
                <a:solidFill>
                  <a:srgbClr val="FF0000"/>
                </a:solidFill>
                <a:effectLst/>
                <a:latin typeface="Roboto" panose="02000000000000000000" pitchFamily="2" charset="0"/>
                <a:ea typeface="Arial MT"/>
                <a:cs typeface="Arial MT"/>
              </a:rPr>
              <a:t>product_code</a:t>
            </a:r>
            <a:r>
              <a:rPr lang="en-IN" dirty="0">
                <a:latin typeface="Arial MT"/>
                <a:ea typeface="Arial MT"/>
                <a:cs typeface="Arial MT"/>
              </a:rPr>
              <a:t> </a:t>
            </a:r>
            <a:r>
              <a:rPr lang="en-US" sz="1800" spc="-10" dirty="0">
                <a:solidFill>
                  <a:srgbClr val="FF0000"/>
                </a:solidFill>
                <a:effectLst/>
                <a:latin typeface="Roboto" panose="02000000000000000000" pitchFamily="2" charset="0"/>
                <a:ea typeface="Arial MT"/>
                <a:cs typeface="Arial MT"/>
              </a:rPr>
              <a:t>product  </a:t>
            </a:r>
            <a:r>
              <a:rPr lang="en-US" sz="1800" spc="-10" dirty="0" err="1">
                <a:solidFill>
                  <a:srgbClr val="FF0000"/>
                </a:solidFill>
                <a:effectLst/>
                <a:latin typeface="Roboto" panose="02000000000000000000" pitchFamily="2" charset="0"/>
                <a:ea typeface="Arial MT"/>
                <a:cs typeface="Arial MT"/>
              </a:rPr>
              <a:t>total_sold_quantity</a:t>
            </a:r>
            <a:r>
              <a:rPr lang="en-US" sz="1800" spc="-10" dirty="0">
                <a:solidFill>
                  <a:srgbClr val="FF0000"/>
                </a:solidFill>
                <a:effectLst/>
                <a:latin typeface="Roboto" panose="02000000000000000000" pitchFamily="2" charset="0"/>
                <a:ea typeface="Arial MT"/>
                <a:cs typeface="Arial MT"/>
              </a:rPr>
              <a:t>  </a:t>
            </a:r>
            <a:r>
              <a:rPr lang="en-US" sz="1800" spc="-10" dirty="0" err="1">
                <a:solidFill>
                  <a:srgbClr val="FF0000"/>
                </a:solidFill>
                <a:effectLst/>
                <a:latin typeface="Roboto" panose="02000000000000000000" pitchFamily="2" charset="0"/>
                <a:ea typeface="Arial MT"/>
                <a:cs typeface="Arial MT"/>
              </a:rPr>
              <a:t>rank_order</a:t>
            </a:r>
            <a:endParaRPr lang="en-IN" sz="1800" dirty="0">
              <a:effectLst/>
              <a:latin typeface="Arial MT"/>
              <a:ea typeface="Arial MT"/>
              <a:cs typeface="Arial MT"/>
            </a:endParaRPr>
          </a:p>
          <a:p>
            <a:pPr marR="86995" algn="just">
              <a:lnSpc>
                <a:spcPct val="115000"/>
              </a:lnSpc>
              <a:spcBef>
                <a:spcPts val="5"/>
              </a:spcBef>
              <a:tabLst>
                <a:tab pos="456565" algn="l"/>
              </a:tabLst>
            </a:pPr>
            <a:endParaRPr lang="en-IN" sz="1400" spc="0" dirty="0">
              <a:solidFill>
                <a:schemeClr val="tx1">
                  <a:lumMod val="50000"/>
                  <a:lumOff val="50000"/>
                </a:schemeClr>
              </a:solidFill>
              <a:effectLst/>
              <a:latin typeface="Arial MT"/>
              <a:ea typeface="Arial MT"/>
              <a:cs typeface="Arial MT"/>
            </a:endParaRPr>
          </a:p>
        </p:txBody>
      </p:sp>
      <p:graphicFrame>
        <p:nvGraphicFramePr>
          <p:cNvPr id="4" name="Table 3">
            <a:extLst>
              <a:ext uri="{FF2B5EF4-FFF2-40B4-BE49-F238E27FC236}">
                <a16:creationId xmlns:a16="http://schemas.microsoft.com/office/drawing/2014/main" id="{2BAA71CF-7610-3988-C559-B8EAE4E539C8}"/>
              </a:ext>
            </a:extLst>
          </p:cNvPr>
          <p:cNvGraphicFramePr>
            <a:graphicFrameLocks noGrp="1"/>
          </p:cNvGraphicFramePr>
          <p:nvPr>
            <p:extLst>
              <p:ext uri="{D42A27DB-BD31-4B8C-83A1-F6EECF244321}">
                <p14:modId xmlns:p14="http://schemas.microsoft.com/office/powerpoint/2010/main" val="2501751715"/>
              </p:ext>
            </p:extLst>
          </p:nvPr>
        </p:nvGraphicFramePr>
        <p:xfrm>
          <a:off x="1207358" y="1437421"/>
          <a:ext cx="7069395" cy="370840"/>
        </p:xfrm>
        <a:graphic>
          <a:graphicData uri="http://schemas.openxmlformats.org/drawingml/2006/table">
            <a:tbl>
              <a:tblPr firstRow="1" bandRow="1">
                <a:tableStyleId>{5C22544A-7EE6-4342-B048-85BDC9FD1C3A}</a:tableStyleId>
              </a:tblPr>
              <a:tblGrid>
                <a:gridCol w="1192572">
                  <a:extLst>
                    <a:ext uri="{9D8B030D-6E8A-4147-A177-3AD203B41FA5}">
                      <a16:colId xmlns:a16="http://schemas.microsoft.com/office/drawing/2014/main" val="2029578716"/>
                    </a:ext>
                  </a:extLst>
                </a:gridCol>
                <a:gridCol w="1424818">
                  <a:extLst>
                    <a:ext uri="{9D8B030D-6E8A-4147-A177-3AD203B41FA5}">
                      <a16:colId xmlns:a16="http://schemas.microsoft.com/office/drawing/2014/main" val="2266235124"/>
                    </a:ext>
                  </a:extLst>
                </a:gridCol>
                <a:gridCol w="855407">
                  <a:extLst>
                    <a:ext uri="{9D8B030D-6E8A-4147-A177-3AD203B41FA5}">
                      <a16:colId xmlns:a16="http://schemas.microsoft.com/office/drawing/2014/main" val="1083376489"/>
                    </a:ext>
                  </a:extLst>
                </a:gridCol>
                <a:gridCol w="2005780">
                  <a:extLst>
                    <a:ext uri="{9D8B030D-6E8A-4147-A177-3AD203B41FA5}">
                      <a16:colId xmlns:a16="http://schemas.microsoft.com/office/drawing/2014/main" val="2598345277"/>
                    </a:ext>
                  </a:extLst>
                </a:gridCol>
                <a:gridCol w="1590818">
                  <a:extLst>
                    <a:ext uri="{9D8B030D-6E8A-4147-A177-3AD203B41FA5}">
                      <a16:colId xmlns:a16="http://schemas.microsoft.com/office/drawing/2014/main" val="2285574208"/>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76871130"/>
                  </a:ext>
                </a:extLst>
              </a:tr>
            </a:tbl>
          </a:graphicData>
        </a:graphic>
      </p:graphicFrame>
      <p:pic>
        <p:nvPicPr>
          <p:cNvPr id="8" name="Picture 7">
            <a:extLst>
              <a:ext uri="{FF2B5EF4-FFF2-40B4-BE49-F238E27FC236}">
                <a16:creationId xmlns:a16="http://schemas.microsoft.com/office/drawing/2014/main" id="{85662657-C330-37A0-AF8D-A1B6B9133E84}"/>
              </a:ext>
            </a:extLst>
          </p:cNvPr>
          <p:cNvPicPr>
            <a:picLocks noChangeAspect="1"/>
          </p:cNvPicPr>
          <p:nvPr/>
        </p:nvPicPr>
        <p:blipFill>
          <a:blip r:embed="rId3"/>
          <a:stretch>
            <a:fillRect/>
          </a:stretch>
        </p:blipFill>
        <p:spPr>
          <a:xfrm>
            <a:off x="329450" y="1941426"/>
            <a:ext cx="11547918" cy="4587638"/>
          </a:xfrm>
          <a:prstGeom prst="rect">
            <a:avLst/>
          </a:prstGeom>
        </p:spPr>
      </p:pic>
    </p:spTree>
    <p:extLst>
      <p:ext uri="{BB962C8B-B14F-4D97-AF65-F5344CB8AC3E}">
        <p14:creationId xmlns:p14="http://schemas.microsoft.com/office/powerpoint/2010/main" val="3988004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ED3FC-048E-62DF-666A-2B9B276F19F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6BB61FA-DF56-8CA5-4588-F7E5A71CB8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309987" cy="6858000"/>
          </a:xfrm>
          <a:prstGeom prst="rect">
            <a:avLst/>
          </a:prstGeom>
        </p:spPr>
      </p:pic>
      <p:sp>
        <p:nvSpPr>
          <p:cNvPr id="4" name="TextBox 3">
            <a:extLst>
              <a:ext uri="{FF2B5EF4-FFF2-40B4-BE49-F238E27FC236}">
                <a16:creationId xmlns:a16="http://schemas.microsoft.com/office/drawing/2014/main" id="{2F828F86-61FF-213F-2CE4-7FB0B582DFF7}"/>
              </a:ext>
            </a:extLst>
          </p:cNvPr>
          <p:cNvSpPr txBox="1"/>
          <p:nvPr/>
        </p:nvSpPr>
        <p:spPr>
          <a:xfrm>
            <a:off x="432620" y="129547"/>
            <a:ext cx="6233650" cy="921342"/>
          </a:xfrm>
          <a:prstGeom prst="rect">
            <a:avLst/>
          </a:prstGeom>
          <a:noFill/>
        </p:spPr>
        <p:txBody>
          <a:bodyPr wrap="square">
            <a:spAutoFit/>
          </a:bodyPr>
          <a:lstStyle/>
          <a:p>
            <a:pPr>
              <a:lnSpc>
                <a:spcPct val="115000"/>
              </a:lnSpc>
              <a:buNone/>
            </a:pPr>
            <a:r>
              <a:rPr lang="en-US" sz="1600" dirty="0">
                <a:effectLst/>
                <a:latin typeface="Arial MT"/>
                <a:ea typeface="Arial MT"/>
                <a:cs typeface="Arial MT"/>
              </a:rPr>
              <a:t> </a:t>
            </a:r>
            <a:endParaRPr lang="en-IN" sz="1600" dirty="0">
              <a:effectLst/>
              <a:latin typeface="Arial MT"/>
              <a:ea typeface="Arial MT"/>
              <a:cs typeface="Arial MT"/>
            </a:endParaRPr>
          </a:p>
          <a:p>
            <a:pPr marL="285750" indent="-285750">
              <a:lnSpc>
                <a:spcPct val="115000"/>
              </a:lnSpc>
              <a:buFont typeface="Wingdings" panose="05000000000000000000" pitchFamily="2" charset="2"/>
              <a:buChar char="v"/>
            </a:pPr>
            <a:r>
              <a:rPr lang="en-US" sz="1600" b="1" dirty="0">
                <a:effectLst/>
                <a:latin typeface="Roboto" panose="02000000000000000000" pitchFamily="2" charset="0"/>
                <a:ea typeface="Arial MT"/>
                <a:cs typeface="Arial MT"/>
              </a:rPr>
              <a:t>Created Views</a:t>
            </a:r>
            <a:endParaRPr lang="en-IN" sz="1600" dirty="0">
              <a:effectLst/>
              <a:latin typeface="Arial MT"/>
              <a:ea typeface="Arial MT"/>
              <a:cs typeface="Arial MT"/>
            </a:endParaRPr>
          </a:p>
          <a:p>
            <a:pPr>
              <a:lnSpc>
                <a:spcPct val="115000"/>
              </a:lnSpc>
            </a:pPr>
            <a:r>
              <a:rPr lang="en-US" sz="1600" dirty="0">
                <a:effectLst/>
                <a:latin typeface="Roboto" panose="02000000000000000000" pitchFamily="2" charset="0"/>
                <a:ea typeface="Arial MT"/>
                <a:cs typeface="Arial MT"/>
              </a:rPr>
              <a:t>(For query re-usability for </a:t>
            </a:r>
            <a:r>
              <a:rPr lang="en-US" sz="1600" dirty="0" err="1">
                <a:effectLst/>
                <a:latin typeface="Roboto" panose="02000000000000000000" pitchFamily="2" charset="0"/>
                <a:ea typeface="Arial MT"/>
                <a:cs typeface="Arial MT"/>
              </a:rPr>
              <a:t>Gross_sold_price</a:t>
            </a:r>
            <a:r>
              <a:rPr lang="en-US" sz="1600" dirty="0">
                <a:effectLst/>
                <a:latin typeface="Roboto" panose="02000000000000000000" pitchFamily="2" charset="0"/>
                <a:ea typeface="Arial MT"/>
                <a:cs typeface="Arial MT"/>
              </a:rPr>
              <a:t>).</a:t>
            </a:r>
            <a:endParaRPr lang="en-IN" sz="1600" dirty="0">
              <a:effectLst/>
              <a:latin typeface="Arial MT"/>
              <a:ea typeface="Arial MT"/>
              <a:cs typeface="Arial MT"/>
            </a:endParaRPr>
          </a:p>
        </p:txBody>
      </p:sp>
      <p:pic>
        <p:nvPicPr>
          <p:cNvPr id="5" name="Picture 4">
            <a:extLst>
              <a:ext uri="{FF2B5EF4-FFF2-40B4-BE49-F238E27FC236}">
                <a16:creationId xmlns:a16="http://schemas.microsoft.com/office/drawing/2014/main" id="{A27AC0CB-A935-7596-C695-38A2F7576EEC}"/>
              </a:ext>
            </a:extLst>
          </p:cNvPr>
          <p:cNvPicPr>
            <a:picLocks noChangeAspect="1"/>
          </p:cNvPicPr>
          <p:nvPr/>
        </p:nvPicPr>
        <p:blipFill>
          <a:blip r:embed="rId3"/>
          <a:stretch>
            <a:fillRect/>
          </a:stretch>
        </p:blipFill>
        <p:spPr>
          <a:xfrm>
            <a:off x="577645" y="1255694"/>
            <a:ext cx="4997245" cy="3698974"/>
          </a:xfrm>
          <a:prstGeom prst="rect">
            <a:avLst/>
          </a:prstGeom>
        </p:spPr>
      </p:pic>
      <p:pic>
        <p:nvPicPr>
          <p:cNvPr id="6" name="Picture 5">
            <a:extLst>
              <a:ext uri="{FF2B5EF4-FFF2-40B4-BE49-F238E27FC236}">
                <a16:creationId xmlns:a16="http://schemas.microsoft.com/office/drawing/2014/main" id="{E763E451-6305-C6D5-029D-7DD1D74217FF}"/>
              </a:ext>
            </a:extLst>
          </p:cNvPr>
          <p:cNvPicPr>
            <a:picLocks noChangeAspect="1"/>
          </p:cNvPicPr>
          <p:nvPr/>
        </p:nvPicPr>
        <p:blipFill>
          <a:blip r:embed="rId4"/>
          <a:stretch>
            <a:fillRect/>
          </a:stretch>
        </p:blipFill>
        <p:spPr>
          <a:xfrm>
            <a:off x="6152536" y="1255694"/>
            <a:ext cx="5943600" cy="3698974"/>
          </a:xfrm>
          <a:prstGeom prst="rect">
            <a:avLst/>
          </a:prstGeom>
        </p:spPr>
      </p:pic>
      <p:sp>
        <p:nvSpPr>
          <p:cNvPr id="7" name="TextBox 6">
            <a:extLst>
              <a:ext uri="{FF2B5EF4-FFF2-40B4-BE49-F238E27FC236}">
                <a16:creationId xmlns:a16="http://schemas.microsoft.com/office/drawing/2014/main" id="{3BF16E97-7F46-5DFD-9193-64A416028EB2}"/>
              </a:ext>
            </a:extLst>
          </p:cNvPr>
          <p:cNvSpPr txBox="1"/>
          <p:nvPr/>
        </p:nvSpPr>
        <p:spPr>
          <a:xfrm>
            <a:off x="6152536" y="231950"/>
            <a:ext cx="6233650" cy="921342"/>
          </a:xfrm>
          <a:prstGeom prst="rect">
            <a:avLst/>
          </a:prstGeom>
          <a:noFill/>
        </p:spPr>
        <p:txBody>
          <a:bodyPr wrap="square">
            <a:spAutoFit/>
          </a:bodyPr>
          <a:lstStyle/>
          <a:p>
            <a:pPr>
              <a:lnSpc>
                <a:spcPct val="115000"/>
              </a:lnSpc>
              <a:buNone/>
            </a:pPr>
            <a:r>
              <a:rPr lang="en-US" sz="1600" dirty="0">
                <a:effectLst/>
                <a:latin typeface="Arial MT"/>
                <a:ea typeface="Arial MT"/>
                <a:cs typeface="Arial MT"/>
              </a:rPr>
              <a:t> </a:t>
            </a:r>
            <a:endParaRPr lang="en-IN" sz="1600" dirty="0">
              <a:effectLst/>
              <a:latin typeface="Arial MT"/>
              <a:ea typeface="Arial MT"/>
              <a:cs typeface="Arial MT"/>
            </a:endParaRPr>
          </a:p>
          <a:p>
            <a:pPr marL="285750" indent="-285750">
              <a:lnSpc>
                <a:spcPct val="115000"/>
              </a:lnSpc>
              <a:buFont typeface="Wingdings" panose="05000000000000000000" pitchFamily="2" charset="2"/>
              <a:buChar char="v"/>
            </a:pPr>
            <a:r>
              <a:rPr lang="en-US" sz="1600" b="1" dirty="0">
                <a:effectLst/>
                <a:latin typeface="Roboto" panose="02000000000000000000" pitchFamily="2" charset="0"/>
                <a:ea typeface="Arial MT"/>
                <a:cs typeface="Arial MT"/>
              </a:rPr>
              <a:t>Created User defined functions</a:t>
            </a:r>
            <a:endParaRPr lang="en-IN" sz="1600" dirty="0">
              <a:effectLst/>
              <a:latin typeface="Arial MT"/>
              <a:ea typeface="Arial MT"/>
              <a:cs typeface="Arial MT"/>
            </a:endParaRPr>
          </a:p>
          <a:p>
            <a:pPr>
              <a:lnSpc>
                <a:spcPct val="115000"/>
              </a:lnSpc>
            </a:pPr>
            <a:endParaRPr lang="en-IN" sz="1600" dirty="0">
              <a:effectLst/>
              <a:latin typeface="Arial MT"/>
              <a:ea typeface="Arial MT"/>
              <a:cs typeface="Arial MT"/>
            </a:endParaRPr>
          </a:p>
        </p:txBody>
      </p:sp>
    </p:spTree>
    <p:extLst>
      <p:ext uri="{BB962C8B-B14F-4D97-AF65-F5344CB8AC3E}">
        <p14:creationId xmlns:p14="http://schemas.microsoft.com/office/powerpoint/2010/main" val="2286469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D4EC8-49BA-2884-4729-FD157F9A8A9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E1A0284-20E0-6717-B647-CD90319231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309987" cy="6858000"/>
          </a:xfrm>
          <a:prstGeom prst="rect">
            <a:avLst/>
          </a:prstGeom>
        </p:spPr>
      </p:pic>
      <p:sp>
        <p:nvSpPr>
          <p:cNvPr id="4" name="TextBox 3">
            <a:extLst>
              <a:ext uri="{FF2B5EF4-FFF2-40B4-BE49-F238E27FC236}">
                <a16:creationId xmlns:a16="http://schemas.microsoft.com/office/drawing/2014/main" id="{FCF8EB11-3F32-2EF1-1C9E-1C5BB585BFD1}"/>
              </a:ext>
            </a:extLst>
          </p:cNvPr>
          <p:cNvSpPr txBox="1"/>
          <p:nvPr/>
        </p:nvSpPr>
        <p:spPr>
          <a:xfrm>
            <a:off x="560438" y="601495"/>
            <a:ext cx="6233650" cy="387927"/>
          </a:xfrm>
          <a:prstGeom prst="rect">
            <a:avLst/>
          </a:prstGeom>
          <a:noFill/>
        </p:spPr>
        <p:txBody>
          <a:bodyPr wrap="square">
            <a:spAutoFit/>
          </a:bodyPr>
          <a:lstStyle/>
          <a:p>
            <a:pPr>
              <a:lnSpc>
                <a:spcPct val="115000"/>
              </a:lnSpc>
            </a:pPr>
            <a:r>
              <a:rPr lang="en-US" sz="1600" dirty="0">
                <a:effectLst/>
                <a:latin typeface="Arial MT"/>
                <a:ea typeface="Arial MT"/>
                <a:cs typeface="Arial MT"/>
              </a:rPr>
              <a:t> </a:t>
            </a:r>
            <a:r>
              <a:rPr lang="en-US" sz="1800" b="1" dirty="0">
                <a:effectLst/>
                <a:latin typeface="Roboto" panose="02000000000000000000" pitchFamily="2" charset="0"/>
                <a:ea typeface="Arial MT"/>
                <a:cs typeface="Arial MT"/>
              </a:rPr>
              <a:t>Created Stored Procedures</a:t>
            </a:r>
            <a:endParaRPr lang="en-IN" sz="1800" dirty="0">
              <a:effectLst/>
              <a:latin typeface="Arial MT"/>
              <a:ea typeface="Arial MT"/>
              <a:cs typeface="Arial MT"/>
            </a:endParaRPr>
          </a:p>
        </p:txBody>
      </p:sp>
      <p:pic>
        <p:nvPicPr>
          <p:cNvPr id="2" name="Picture 1">
            <a:extLst>
              <a:ext uri="{FF2B5EF4-FFF2-40B4-BE49-F238E27FC236}">
                <a16:creationId xmlns:a16="http://schemas.microsoft.com/office/drawing/2014/main" id="{3DA30EB5-B6D1-BF74-137C-72398B78D49F}"/>
              </a:ext>
            </a:extLst>
          </p:cNvPr>
          <p:cNvPicPr>
            <a:picLocks noChangeAspect="1"/>
          </p:cNvPicPr>
          <p:nvPr/>
        </p:nvPicPr>
        <p:blipFill>
          <a:blip r:embed="rId3"/>
          <a:stretch>
            <a:fillRect/>
          </a:stretch>
        </p:blipFill>
        <p:spPr>
          <a:xfrm>
            <a:off x="705463" y="1277906"/>
            <a:ext cx="8407480" cy="4444467"/>
          </a:xfrm>
          <a:prstGeom prst="rect">
            <a:avLst/>
          </a:prstGeom>
        </p:spPr>
      </p:pic>
    </p:spTree>
    <p:extLst>
      <p:ext uri="{BB962C8B-B14F-4D97-AF65-F5344CB8AC3E}">
        <p14:creationId xmlns:p14="http://schemas.microsoft.com/office/powerpoint/2010/main" val="1736479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BF8A6-FD91-7172-3615-F965218A4A0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39C42B3-278C-E52C-DE50-B03A983596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309987" cy="6858000"/>
          </a:xfrm>
          <a:prstGeom prst="rect">
            <a:avLst/>
          </a:prstGeom>
        </p:spPr>
      </p:pic>
      <p:sp>
        <p:nvSpPr>
          <p:cNvPr id="2" name="TextBox 1">
            <a:extLst>
              <a:ext uri="{FF2B5EF4-FFF2-40B4-BE49-F238E27FC236}">
                <a16:creationId xmlns:a16="http://schemas.microsoft.com/office/drawing/2014/main" id="{E876D9D3-E1CA-BC65-EAD1-DF85344FFDBC}"/>
              </a:ext>
            </a:extLst>
          </p:cNvPr>
          <p:cNvSpPr txBox="1"/>
          <p:nvPr/>
        </p:nvSpPr>
        <p:spPr>
          <a:xfrm>
            <a:off x="546591" y="702722"/>
            <a:ext cx="2117246" cy="369332"/>
          </a:xfrm>
          <a:prstGeom prst="rect">
            <a:avLst/>
          </a:prstGeom>
          <a:noFill/>
        </p:spPr>
        <p:txBody>
          <a:bodyPr wrap="none" rtlCol="0">
            <a:spAutoFit/>
          </a:bodyPr>
          <a:lstStyle/>
          <a:p>
            <a:r>
              <a:rPr lang="en-IN" b="1" u="sng" dirty="0"/>
              <a:t>Highlighted Insights </a:t>
            </a:r>
          </a:p>
        </p:txBody>
      </p:sp>
      <p:sp>
        <p:nvSpPr>
          <p:cNvPr id="5" name="TextBox 4">
            <a:extLst>
              <a:ext uri="{FF2B5EF4-FFF2-40B4-BE49-F238E27FC236}">
                <a16:creationId xmlns:a16="http://schemas.microsoft.com/office/drawing/2014/main" id="{D3D5694F-9023-57A7-9093-11021C37E533}"/>
              </a:ext>
            </a:extLst>
          </p:cNvPr>
          <p:cNvSpPr txBox="1"/>
          <p:nvPr/>
        </p:nvSpPr>
        <p:spPr>
          <a:xfrm>
            <a:off x="432618" y="1076965"/>
            <a:ext cx="10835150" cy="4524315"/>
          </a:xfrm>
          <a:prstGeom prst="rect">
            <a:avLst/>
          </a:prstGeom>
          <a:noFill/>
        </p:spPr>
        <p:txBody>
          <a:bodyPr wrap="square">
            <a:spAutoFit/>
          </a:bodyPr>
          <a:lstStyle/>
          <a:p>
            <a:pPr marL="285750" indent="-285750">
              <a:buFont typeface="Wingdings" panose="05000000000000000000" pitchFamily="2" charset="2"/>
              <a:buChar char="Ø"/>
            </a:pPr>
            <a:r>
              <a:rPr lang="en-IN" dirty="0"/>
              <a:t>When Compared with Unique Product for 2020 &amp; 2021 found 36.33% Hike in new products in 2021</a:t>
            </a:r>
          </a:p>
          <a:p>
            <a:pPr marL="285750" indent="-285750">
              <a:buFont typeface="Wingdings" panose="05000000000000000000" pitchFamily="2" charset="2"/>
              <a:buChar char="Ø"/>
            </a:pPr>
            <a:r>
              <a:rPr lang="en-IN" dirty="0"/>
              <a:t>Notebook in segment has major variety products around 129 unique </a:t>
            </a:r>
            <a:r>
              <a:rPr lang="en-IN" dirty="0" err="1"/>
              <a:t>varients</a:t>
            </a:r>
            <a:endParaRPr lang="en-IN" dirty="0"/>
          </a:p>
          <a:p>
            <a:pPr marL="285750" indent="-285750">
              <a:buFont typeface="Wingdings" panose="05000000000000000000" pitchFamily="2" charset="2"/>
              <a:buChar char="Ø"/>
            </a:pPr>
            <a:r>
              <a:rPr lang="en-IN" dirty="0"/>
              <a:t>Out of unique products YOY 2020 &amp;2021 Majorly products are from </a:t>
            </a:r>
            <a:r>
              <a:rPr lang="en-IN" dirty="0" err="1"/>
              <a:t>Accessories,Notebook</a:t>
            </a:r>
            <a:r>
              <a:rPr lang="en-IN" dirty="0"/>
              <a:t> &amp; Peripherals</a:t>
            </a:r>
          </a:p>
          <a:p>
            <a:pPr marL="285750" indent="-285750">
              <a:buFont typeface="Wingdings" panose="05000000000000000000" pitchFamily="2" charset="2"/>
              <a:buChar char="Ø"/>
            </a:pPr>
            <a:r>
              <a:rPr lang="en-IN" dirty="0"/>
              <a:t>My Maximum and minimum manufacturing cost are respectively from Product AQ Home Allin Gen2 240.53 $ and AQ Master Wired x1 Ms with $0.8920</a:t>
            </a:r>
          </a:p>
          <a:p>
            <a:pPr marL="285750" indent="-285750">
              <a:buFont typeface="Wingdings" panose="05000000000000000000" pitchFamily="2" charset="2"/>
              <a:buChar char="Ø"/>
            </a:pPr>
            <a:r>
              <a:rPr lang="en-IN" dirty="0"/>
              <a:t>My Top 5 Customers who received Max </a:t>
            </a:r>
            <a:r>
              <a:rPr lang="en-IN" dirty="0" err="1"/>
              <a:t>Pre_Invoice</a:t>
            </a:r>
            <a:r>
              <a:rPr lang="en-IN" dirty="0"/>
              <a:t> Discount are Flipkart with (30.83 Approx 31%) </a:t>
            </a:r>
          </a:p>
          <a:p>
            <a:pPr marL="285750" indent="-285750">
              <a:buFont typeface="Wingdings" panose="05000000000000000000" pitchFamily="2" charset="2"/>
              <a:buChar char="ü"/>
            </a:pPr>
            <a:r>
              <a:rPr lang="en-IN" dirty="0" err="1"/>
              <a:t>Viveks</a:t>
            </a:r>
            <a:r>
              <a:rPr lang="en-IN" dirty="0"/>
              <a:t>   with (30.38 Approx 31%)</a:t>
            </a:r>
          </a:p>
          <a:p>
            <a:pPr marL="285750" indent="-285750">
              <a:buFont typeface="Wingdings" panose="05000000000000000000" pitchFamily="2" charset="2"/>
              <a:buChar char="ü"/>
            </a:pPr>
            <a:r>
              <a:rPr lang="en-IN" dirty="0"/>
              <a:t>Ezone    with (30.28 Approx3 30%)</a:t>
            </a:r>
          </a:p>
          <a:p>
            <a:pPr marL="285750" indent="-285750">
              <a:buFont typeface="Wingdings" panose="05000000000000000000" pitchFamily="2" charset="2"/>
              <a:buChar char="ü"/>
            </a:pPr>
            <a:r>
              <a:rPr lang="en-IN" dirty="0"/>
              <a:t>Croma    with (30.25 Approx  30%)</a:t>
            </a:r>
          </a:p>
          <a:p>
            <a:pPr marL="285750" indent="-285750">
              <a:buFont typeface="Wingdings" panose="05000000000000000000" pitchFamily="2" charset="2"/>
              <a:buChar char="ü"/>
            </a:pPr>
            <a:r>
              <a:rPr lang="en-IN" dirty="0"/>
              <a:t>Amazon   with (29.33 Approx  30%)</a:t>
            </a:r>
          </a:p>
          <a:p>
            <a:endParaRPr lang="en-IN" dirty="0"/>
          </a:p>
          <a:p>
            <a:pPr marL="285750" indent="-285750">
              <a:buFont typeface="Wingdings" panose="05000000000000000000" pitchFamily="2" charset="2"/>
              <a:buChar char="Ø"/>
            </a:pPr>
            <a:r>
              <a:rPr lang="en-IN" dirty="0"/>
              <a:t>There is Fluctuation in </a:t>
            </a:r>
            <a:r>
              <a:rPr lang="en-IN" dirty="0" err="1"/>
              <a:t>Atliq</a:t>
            </a:r>
            <a:r>
              <a:rPr lang="en-IN" dirty="0"/>
              <a:t> </a:t>
            </a:r>
            <a:r>
              <a:rPr lang="en-IN" dirty="0" err="1"/>
              <a:t>Exculisive</a:t>
            </a:r>
            <a:r>
              <a:rPr lang="en-IN" dirty="0"/>
              <a:t> customers Gross price with major downfall during Mar-Aug 2020 due to Covid-19</a:t>
            </a:r>
          </a:p>
          <a:p>
            <a:pPr marL="285750" indent="-285750">
              <a:buFont typeface="Wingdings" panose="05000000000000000000" pitchFamily="2" charset="2"/>
              <a:buChar char="Ø"/>
            </a:pPr>
            <a:r>
              <a:rPr lang="en-IN" dirty="0"/>
              <a:t>Q1 of 2020 holds highest sold quantities might be Diwali and New year timeline</a:t>
            </a:r>
          </a:p>
          <a:p>
            <a:pPr marL="285750" indent="-285750">
              <a:buFont typeface="Wingdings" panose="05000000000000000000" pitchFamily="2" charset="2"/>
              <a:buChar char="Ø"/>
            </a:pPr>
            <a:r>
              <a:rPr lang="en-IN" dirty="0"/>
              <a:t>Retailers in 2021 brought us more gross sales with 73% then Direct with 15% and </a:t>
            </a:r>
            <a:r>
              <a:rPr lang="en-IN" dirty="0" err="1"/>
              <a:t>Distrubutors</a:t>
            </a:r>
            <a:r>
              <a:rPr lang="en-IN" dirty="0"/>
              <a:t> brought around 12% gross sales.</a:t>
            </a:r>
          </a:p>
        </p:txBody>
      </p:sp>
    </p:spTree>
    <p:extLst>
      <p:ext uri="{BB962C8B-B14F-4D97-AF65-F5344CB8AC3E}">
        <p14:creationId xmlns:p14="http://schemas.microsoft.com/office/powerpoint/2010/main" val="5112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49B446-3B8F-417A-7E04-BEB82725D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633" y="390831"/>
            <a:ext cx="5702710" cy="6245943"/>
          </a:xfrm>
          <a:prstGeom prst="rect">
            <a:avLst/>
          </a:prstGeom>
        </p:spPr>
      </p:pic>
      <p:sp>
        <p:nvSpPr>
          <p:cNvPr id="4" name="Rectangle 3">
            <a:extLst>
              <a:ext uri="{FF2B5EF4-FFF2-40B4-BE49-F238E27FC236}">
                <a16:creationId xmlns:a16="http://schemas.microsoft.com/office/drawing/2014/main" id="{3CA6A7C6-F6A3-3404-E7C5-7A28BBC1AA0E}"/>
              </a:ext>
            </a:extLst>
          </p:cNvPr>
          <p:cNvSpPr/>
          <p:nvPr/>
        </p:nvSpPr>
        <p:spPr>
          <a:xfrm>
            <a:off x="137652" y="147484"/>
            <a:ext cx="11906864" cy="657778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812E1B9B-8FF9-64E0-41B3-DB067BBD85FD}"/>
              </a:ext>
            </a:extLst>
          </p:cNvPr>
          <p:cNvSpPr txBox="1"/>
          <p:nvPr/>
        </p:nvSpPr>
        <p:spPr>
          <a:xfrm>
            <a:off x="6174659" y="481781"/>
            <a:ext cx="2105769" cy="369332"/>
          </a:xfrm>
          <a:prstGeom prst="rect">
            <a:avLst/>
          </a:prstGeom>
          <a:noFill/>
        </p:spPr>
        <p:txBody>
          <a:bodyPr wrap="none" rtlCol="0">
            <a:spAutoFit/>
          </a:bodyPr>
          <a:lstStyle/>
          <a:p>
            <a:r>
              <a:rPr lang="en-IN" b="1" u="sng" dirty="0"/>
              <a:t>Problem Statement</a:t>
            </a:r>
            <a:r>
              <a:rPr lang="en-IN" b="1" dirty="0"/>
              <a:t>:</a:t>
            </a:r>
          </a:p>
        </p:txBody>
      </p:sp>
      <p:sp>
        <p:nvSpPr>
          <p:cNvPr id="5" name="TextBox 4">
            <a:extLst>
              <a:ext uri="{FF2B5EF4-FFF2-40B4-BE49-F238E27FC236}">
                <a16:creationId xmlns:a16="http://schemas.microsoft.com/office/drawing/2014/main" id="{ABDB7094-1B3B-5F96-C194-930DF1CCA63E}"/>
              </a:ext>
            </a:extLst>
          </p:cNvPr>
          <p:cNvSpPr txBox="1"/>
          <p:nvPr/>
        </p:nvSpPr>
        <p:spPr>
          <a:xfrm>
            <a:off x="6194324" y="1297858"/>
            <a:ext cx="4933200" cy="3323987"/>
          </a:xfrm>
          <a:prstGeom prst="rect">
            <a:avLst/>
          </a:prstGeom>
          <a:noFill/>
        </p:spPr>
        <p:txBody>
          <a:bodyPr wrap="square" rtlCol="0">
            <a:spAutoFit/>
          </a:bodyPr>
          <a:lstStyle/>
          <a:p>
            <a:pPr algn="l">
              <a:buNone/>
            </a:pPr>
            <a:r>
              <a:rPr lang="en-US" sz="1600" b="0" i="0" dirty="0" err="1">
                <a:solidFill>
                  <a:srgbClr val="131022"/>
                </a:solidFill>
                <a:effectLst/>
                <a:latin typeface="Manrope"/>
              </a:rPr>
              <a:t>Atliq</a:t>
            </a:r>
            <a:r>
              <a:rPr lang="en-US" sz="1600" b="0" i="0" dirty="0">
                <a:solidFill>
                  <a:srgbClr val="131022"/>
                </a:solidFill>
                <a:effectLst/>
                <a:latin typeface="Manrope"/>
              </a:rPr>
              <a:t> </a:t>
            </a:r>
            <a:r>
              <a:rPr lang="en-US" sz="1600" b="0" i="0" dirty="0" err="1">
                <a:solidFill>
                  <a:srgbClr val="131022"/>
                </a:solidFill>
                <a:effectLst/>
                <a:latin typeface="Manrope"/>
              </a:rPr>
              <a:t>Hardwares</a:t>
            </a:r>
            <a:r>
              <a:rPr lang="en-US" sz="1600" b="0" i="0" dirty="0">
                <a:solidFill>
                  <a:srgbClr val="131022"/>
                </a:solidFill>
                <a:effectLst/>
                <a:latin typeface="Manrope"/>
              </a:rPr>
              <a:t> (imaginary company) is one of the leading computer hardware producers in India and well expanded in other countries too.</a:t>
            </a:r>
          </a:p>
          <a:p>
            <a:pPr algn="l">
              <a:buNone/>
            </a:pPr>
            <a:endParaRPr lang="en-US" sz="1600" b="0" i="0" dirty="0">
              <a:solidFill>
                <a:srgbClr val="131022"/>
              </a:solidFill>
              <a:effectLst/>
              <a:latin typeface="Manrope"/>
            </a:endParaRPr>
          </a:p>
          <a:p>
            <a:pPr algn="l"/>
            <a:r>
              <a:rPr lang="en-US" sz="1600" b="0" i="0" dirty="0">
                <a:solidFill>
                  <a:srgbClr val="131022"/>
                </a:solidFill>
                <a:effectLst/>
                <a:latin typeface="Manrope"/>
              </a:rPr>
              <a:t>However, the management noticed that they do not get enough insights to make quick and smart data-informed decisions. They want to expand their data analytics team by adding several data analysts. Tony Sharma, their data analytics director wanted to hire someone who is good at both tech and soft skills. Hence, he decided to conduct a SQL challenge which will help him understand both the skills.</a:t>
            </a:r>
          </a:p>
          <a:p>
            <a:endParaRPr lang="en-IN" dirty="0"/>
          </a:p>
        </p:txBody>
      </p:sp>
    </p:spTree>
    <p:extLst>
      <p:ext uri="{BB962C8B-B14F-4D97-AF65-F5344CB8AC3E}">
        <p14:creationId xmlns:p14="http://schemas.microsoft.com/office/powerpoint/2010/main" val="2119105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A49EDC-7C6E-D242-FFCA-9B92C1E7FB24}"/>
              </a:ext>
            </a:extLst>
          </p:cNvPr>
          <p:cNvPicPr>
            <a:picLocks noChangeAspect="1"/>
          </p:cNvPicPr>
          <p:nvPr/>
        </p:nvPicPr>
        <p:blipFill>
          <a:blip r:embed="rId2"/>
          <a:stretch>
            <a:fillRect/>
          </a:stretch>
        </p:blipFill>
        <p:spPr>
          <a:xfrm>
            <a:off x="2037172" y="1136646"/>
            <a:ext cx="7331075" cy="4801016"/>
          </a:xfrm>
          <a:prstGeom prst="rect">
            <a:avLst/>
          </a:prstGeom>
        </p:spPr>
      </p:pic>
      <p:sp>
        <p:nvSpPr>
          <p:cNvPr id="4" name="TextBox 3">
            <a:extLst>
              <a:ext uri="{FF2B5EF4-FFF2-40B4-BE49-F238E27FC236}">
                <a16:creationId xmlns:a16="http://schemas.microsoft.com/office/drawing/2014/main" id="{7A816FAC-9D0F-5AC8-A382-EAA8DC3048B6}"/>
              </a:ext>
            </a:extLst>
          </p:cNvPr>
          <p:cNvSpPr txBox="1"/>
          <p:nvPr/>
        </p:nvSpPr>
        <p:spPr>
          <a:xfrm>
            <a:off x="796413" y="551006"/>
            <a:ext cx="3085909" cy="369332"/>
          </a:xfrm>
          <a:prstGeom prst="rect">
            <a:avLst/>
          </a:prstGeom>
          <a:noFill/>
        </p:spPr>
        <p:txBody>
          <a:bodyPr wrap="none" rtlCol="0">
            <a:spAutoFit/>
          </a:bodyPr>
          <a:lstStyle/>
          <a:p>
            <a:r>
              <a:rPr lang="en-IN" b="1" u="sng" dirty="0"/>
              <a:t>Understanding Available Data:</a:t>
            </a:r>
            <a:endParaRPr lang="en-IN" b="1" dirty="0"/>
          </a:p>
        </p:txBody>
      </p:sp>
    </p:spTree>
    <p:extLst>
      <p:ext uri="{BB962C8B-B14F-4D97-AF65-F5344CB8AC3E}">
        <p14:creationId xmlns:p14="http://schemas.microsoft.com/office/powerpoint/2010/main" val="1962972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635A58-CE02-7211-AC23-152A75F3FB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 y="0"/>
            <a:ext cx="12191061" cy="6858000"/>
          </a:xfrm>
          <a:prstGeom prst="rect">
            <a:avLst/>
          </a:prstGeom>
        </p:spPr>
      </p:pic>
      <p:sp>
        <p:nvSpPr>
          <p:cNvPr id="5" name="TextBox 4">
            <a:extLst>
              <a:ext uri="{FF2B5EF4-FFF2-40B4-BE49-F238E27FC236}">
                <a16:creationId xmlns:a16="http://schemas.microsoft.com/office/drawing/2014/main" id="{CC8A2D6F-14B2-755D-BE28-A371997CCB34}"/>
              </a:ext>
            </a:extLst>
          </p:cNvPr>
          <p:cNvSpPr txBox="1"/>
          <p:nvPr/>
        </p:nvSpPr>
        <p:spPr>
          <a:xfrm>
            <a:off x="167148" y="474625"/>
            <a:ext cx="11189110" cy="980397"/>
          </a:xfrm>
          <a:prstGeom prst="rect">
            <a:avLst/>
          </a:prstGeom>
          <a:noFill/>
        </p:spPr>
        <p:txBody>
          <a:bodyPr wrap="square">
            <a:spAutoFit/>
          </a:bodyPr>
          <a:lstStyle/>
          <a:p>
            <a:pPr>
              <a:spcBef>
                <a:spcPts val="5"/>
              </a:spcBef>
              <a:buNone/>
            </a:pPr>
            <a:r>
              <a:rPr lang="en-US" sz="1800" b="1" spc="-10" dirty="0">
                <a:effectLst/>
                <a:latin typeface="Arial" panose="020B0604020202020204" pitchFamily="34" charset="0"/>
                <a:ea typeface="Arial MT"/>
                <a:cs typeface="Arial MT"/>
              </a:rPr>
              <a:t>Requests:</a:t>
            </a:r>
            <a:endParaRPr lang="en-IN" sz="1400" dirty="0">
              <a:effectLst/>
              <a:latin typeface="Arial MT"/>
              <a:ea typeface="Arial MT"/>
              <a:cs typeface="Arial MT"/>
            </a:endParaRPr>
          </a:p>
          <a:p>
            <a:pPr>
              <a:spcBef>
                <a:spcPts val="345"/>
              </a:spcBef>
              <a:buNone/>
            </a:pPr>
            <a:r>
              <a:rPr lang="en-US" sz="1800" b="1" dirty="0">
                <a:effectLst/>
                <a:latin typeface="Arial" panose="020B0604020202020204" pitchFamily="34" charset="0"/>
                <a:ea typeface="Arial MT"/>
                <a:cs typeface="Arial MT"/>
              </a:rPr>
              <a:t> </a:t>
            </a:r>
            <a:endParaRPr lang="en-IN" sz="1800" dirty="0">
              <a:effectLst/>
              <a:latin typeface="Arial MT"/>
              <a:ea typeface="Arial MT"/>
              <a:cs typeface="Arial MT"/>
            </a:endParaRPr>
          </a:p>
          <a:p>
            <a:pPr marL="342900" marR="86995" lvl="0" indent="-342900" algn="just">
              <a:lnSpc>
                <a:spcPct val="115000"/>
              </a:lnSpc>
              <a:spcBef>
                <a:spcPts val="5"/>
              </a:spcBef>
              <a:buFont typeface="+mj-lt"/>
              <a:buAutoNum type="arabicPeriod"/>
              <a:tabLst>
                <a:tab pos="456565" algn="l"/>
              </a:tabLst>
            </a:pPr>
            <a:r>
              <a:rPr lang="en-US" sz="1800" spc="0" dirty="0">
                <a:solidFill>
                  <a:schemeClr val="tx1">
                    <a:lumMod val="50000"/>
                    <a:lumOff val="50000"/>
                  </a:schemeClr>
                </a:solidFill>
                <a:effectLst/>
                <a:latin typeface="Roboto" panose="02000000000000000000" pitchFamily="2" charset="0"/>
                <a:ea typeface="Arial MT"/>
                <a:cs typeface="Arial MT"/>
              </a:rPr>
              <a:t>Provide</a:t>
            </a:r>
            <a:r>
              <a:rPr lang="en-US" sz="1800" spc="-85" dirty="0">
                <a:solidFill>
                  <a:schemeClr val="tx1">
                    <a:lumMod val="50000"/>
                    <a:lumOff val="50000"/>
                  </a:schemeClr>
                </a:solidFill>
                <a:effectLst/>
                <a:latin typeface="Roboto" panose="02000000000000000000" pitchFamily="2" charset="0"/>
                <a:ea typeface="Arial MT"/>
                <a:cs typeface="Arial MT"/>
              </a:rPr>
              <a:t> </a:t>
            </a:r>
            <a:r>
              <a:rPr lang="en-US" sz="1800" spc="0" dirty="0">
                <a:solidFill>
                  <a:schemeClr val="tx1">
                    <a:lumMod val="50000"/>
                    <a:lumOff val="50000"/>
                  </a:schemeClr>
                </a:solidFill>
                <a:effectLst/>
                <a:latin typeface="Roboto" panose="02000000000000000000" pitchFamily="2" charset="0"/>
                <a:ea typeface="Arial MT"/>
                <a:cs typeface="Arial MT"/>
              </a:rPr>
              <a:t>the</a:t>
            </a:r>
            <a:r>
              <a:rPr lang="en-US" sz="1800" spc="-80" dirty="0">
                <a:solidFill>
                  <a:schemeClr val="tx1">
                    <a:lumMod val="50000"/>
                    <a:lumOff val="50000"/>
                  </a:schemeClr>
                </a:solidFill>
                <a:effectLst/>
                <a:latin typeface="Roboto" panose="02000000000000000000" pitchFamily="2" charset="0"/>
                <a:ea typeface="Arial MT"/>
                <a:cs typeface="Arial MT"/>
              </a:rPr>
              <a:t> </a:t>
            </a:r>
            <a:r>
              <a:rPr lang="en-US" sz="1800" spc="0" dirty="0">
                <a:solidFill>
                  <a:schemeClr val="tx1">
                    <a:lumMod val="50000"/>
                    <a:lumOff val="50000"/>
                  </a:schemeClr>
                </a:solidFill>
                <a:effectLst/>
                <a:latin typeface="Roboto" panose="02000000000000000000" pitchFamily="2" charset="0"/>
                <a:ea typeface="Arial MT"/>
                <a:cs typeface="Arial MT"/>
              </a:rPr>
              <a:t>list</a:t>
            </a:r>
            <a:r>
              <a:rPr lang="en-US" sz="1800" spc="-80" dirty="0">
                <a:solidFill>
                  <a:schemeClr val="tx1">
                    <a:lumMod val="50000"/>
                    <a:lumOff val="50000"/>
                  </a:schemeClr>
                </a:solidFill>
                <a:effectLst/>
                <a:latin typeface="Roboto" panose="02000000000000000000" pitchFamily="2" charset="0"/>
                <a:ea typeface="Arial MT"/>
                <a:cs typeface="Arial MT"/>
              </a:rPr>
              <a:t> </a:t>
            </a:r>
            <a:r>
              <a:rPr lang="en-US" sz="1800" spc="0" dirty="0">
                <a:solidFill>
                  <a:schemeClr val="tx1">
                    <a:lumMod val="50000"/>
                    <a:lumOff val="50000"/>
                  </a:schemeClr>
                </a:solidFill>
                <a:effectLst/>
                <a:latin typeface="Roboto" panose="02000000000000000000" pitchFamily="2" charset="0"/>
                <a:ea typeface="Arial MT"/>
                <a:cs typeface="Arial MT"/>
              </a:rPr>
              <a:t>of</a:t>
            </a:r>
            <a:r>
              <a:rPr lang="en-US" sz="1800" spc="-80" dirty="0">
                <a:solidFill>
                  <a:schemeClr val="tx1">
                    <a:lumMod val="50000"/>
                    <a:lumOff val="50000"/>
                  </a:schemeClr>
                </a:solidFill>
                <a:effectLst/>
                <a:latin typeface="Roboto" panose="02000000000000000000" pitchFamily="2" charset="0"/>
                <a:ea typeface="Arial MT"/>
                <a:cs typeface="Arial MT"/>
              </a:rPr>
              <a:t> </a:t>
            </a:r>
            <a:r>
              <a:rPr lang="en-US" sz="1800" spc="0" dirty="0">
                <a:solidFill>
                  <a:schemeClr val="tx1">
                    <a:lumMod val="50000"/>
                    <a:lumOff val="50000"/>
                  </a:schemeClr>
                </a:solidFill>
                <a:effectLst/>
                <a:latin typeface="Roboto" panose="02000000000000000000" pitchFamily="2" charset="0"/>
                <a:ea typeface="Arial MT"/>
                <a:cs typeface="Arial MT"/>
              </a:rPr>
              <a:t>markets</a:t>
            </a:r>
            <a:r>
              <a:rPr lang="en-US" sz="1800" spc="-80" dirty="0">
                <a:solidFill>
                  <a:schemeClr val="tx1">
                    <a:lumMod val="50000"/>
                    <a:lumOff val="50000"/>
                  </a:schemeClr>
                </a:solidFill>
                <a:effectLst/>
                <a:latin typeface="Roboto" panose="02000000000000000000" pitchFamily="2" charset="0"/>
                <a:ea typeface="Arial MT"/>
                <a:cs typeface="Arial MT"/>
              </a:rPr>
              <a:t> </a:t>
            </a:r>
            <a:r>
              <a:rPr lang="en-US" sz="1800" spc="0" dirty="0">
                <a:solidFill>
                  <a:schemeClr val="tx1">
                    <a:lumMod val="50000"/>
                    <a:lumOff val="50000"/>
                  </a:schemeClr>
                </a:solidFill>
                <a:effectLst/>
                <a:latin typeface="Roboto" panose="02000000000000000000" pitchFamily="2" charset="0"/>
                <a:ea typeface="Arial MT"/>
                <a:cs typeface="Arial MT"/>
              </a:rPr>
              <a:t>in</a:t>
            </a:r>
            <a:r>
              <a:rPr lang="en-US" sz="1800" spc="-80" dirty="0">
                <a:solidFill>
                  <a:schemeClr val="tx1">
                    <a:lumMod val="50000"/>
                    <a:lumOff val="50000"/>
                  </a:schemeClr>
                </a:solidFill>
                <a:effectLst/>
                <a:latin typeface="Roboto" panose="02000000000000000000" pitchFamily="2" charset="0"/>
                <a:ea typeface="Arial MT"/>
                <a:cs typeface="Arial MT"/>
              </a:rPr>
              <a:t> </a:t>
            </a:r>
            <a:r>
              <a:rPr lang="en-US" sz="1800" spc="0" dirty="0">
                <a:solidFill>
                  <a:schemeClr val="tx1">
                    <a:lumMod val="50000"/>
                    <a:lumOff val="50000"/>
                  </a:schemeClr>
                </a:solidFill>
                <a:effectLst/>
                <a:latin typeface="Roboto" panose="02000000000000000000" pitchFamily="2" charset="0"/>
                <a:ea typeface="Arial MT"/>
                <a:cs typeface="Arial MT"/>
              </a:rPr>
              <a:t>which</a:t>
            </a:r>
            <a:r>
              <a:rPr lang="en-US" sz="1800" spc="-85" dirty="0">
                <a:solidFill>
                  <a:schemeClr val="tx1">
                    <a:lumMod val="50000"/>
                    <a:lumOff val="50000"/>
                  </a:schemeClr>
                </a:solidFill>
                <a:effectLst/>
                <a:latin typeface="Roboto" panose="02000000000000000000" pitchFamily="2" charset="0"/>
                <a:ea typeface="Arial MT"/>
                <a:cs typeface="Arial MT"/>
              </a:rPr>
              <a:t> </a:t>
            </a:r>
            <a:r>
              <a:rPr lang="en-US" sz="1800" spc="0" dirty="0">
                <a:solidFill>
                  <a:schemeClr val="tx1">
                    <a:lumMod val="50000"/>
                    <a:lumOff val="50000"/>
                  </a:schemeClr>
                </a:solidFill>
                <a:effectLst/>
                <a:latin typeface="Roboto" panose="02000000000000000000" pitchFamily="2" charset="0"/>
                <a:ea typeface="Arial MT"/>
                <a:cs typeface="Arial MT"/>
              </a:rPr>
              <a:t>customer</a:t>
            </a:r>
            <a:r>
              <a:rPr lang="en-US" sz="1800" spc="-80" dirty="0">
                <a:solidFill>
                  <a:schemeClr val="tx1">
                    <a:lumMod val="50000"/>
                    <a:lumOff val="50000"/>
                  </a:schemeClr>
                </a:solidFill>
                <a:effectLst/>
                <a:latin typeface="Roboto" panose="02000000000000000000" pitchFamily="2" charset="0"/>
                <a:ea typeface="Arial MT"/>
                <a:cs typeface="Arial MT"/>
              </a:rPr>
              <a:t> </a:t>
            </a:r>
            <a:r>
              <a:rPr lang="en-US" sz="1800" u="heavy" spc="0" dirty="0">
                <a:solidFill>
                  <a:schemeClr val="tx1">
                    <a:lumMod val="50000"/>
                    <a:lumOff val="50000"/>
                  </a:schemeClr>
                </a:solidFill>
                <a:effectLst/>
                <a:latin typeface="Roboto" panose="02000000000000000000" pitchFamily="2" charset="0"/>
                <a:ea typeface="Arial MT"/>
                <a:cs typeface="Arial MT"/>
              </a:rPr>
              <a:t>"</a:t>
            </a:r>
            <a:r>
              <a:rPr lang="en-US" sz="1800" u="heavy" spc="0" dirty="0" err="1">
                <a:solidFill>
                  <a:schemeClr val="tx1">
                    <a:lumMod val="50000"/>
                    <a:lumOff val="50000"/>
                  </a:schemeClr>
                </a:solidFill>
                <a:effectLst/>
                <a:latin typeface="Roboto" panose="02000000000000000000" pitchFamily="2" charset="0"/>
                <a:ea typeface="Arial MT"/>
                <a:cs typeface="Arial MT"/>
              </a:rPr>
              <a:t>Atliq</a:t>
            </a:r>
            <a:r>
              <a:rPr lang="en-US" sz="1800" u="heavy" spc="-80" dirty="0">
                <a:solidFill>
                  <a:schemeClr val="tx1">
                    <a:lumMod val="50000"/>
                    <a:lumOff val="50000"/>
                  </a:schemeClr>
                </a:solidFill>
                <a:effectLst/>
                <a:latin typeface="Roboto" panose="02000000000000000000" pitchFamily="2" charset="0"/>
                <a:ea typeface="Arial MT"/>
                <a:cs typeface="Arial MT"/>
              </a:rPr>
              <a:t> </a:t>
            </a:r>
            <a:r>
              <a:rPr lang="en-US" sz="1800" u="heavy" spc="0" dirty="0">
                <a:solidFill>
                  <a:schemeClr val="tx1">
                    <a:lumMod val="50000"/>
                    <a:lumOff val="50000"/>
                  </a:schemeClr>
                </a:solidFill>
                <a:effectLst/>
                <a:latin typeface="Roboto" panose="02000000000000000000" pitchFamily="2" charset="0"/>
                <a:ea typeface="Arial MT"/>
                <a:cs typeface="Arial MT"/>
              </a:rPr>
              <a:t>Exclusive"</a:t>
            </a:r>
            <a:r>
              <a:rPr lang="en-US" sz="1800" spc="-80" dirty="0">
                <a:solidFill>
                  <a:schemeClr val="tx1">
                    <a:lumMod val="50000"/>
                    <a:lumOff val="50000"/>
                  </a:schemeClr>
                </a:solidFill>
                <a:effectLst/>
                <a:latin typeface="Roboto" panose="02000000000000000000" pitchFamily="2" charset="0"/>
                <a:ea typeface="Arial MT"/>
                <a:cs typeface="Arial MT"/>
              </a:rPr>
              <a:t> </a:t>
            </a:r>
            <a:r>
              <a:rPr lang="en-US" sz="1800" spc="0" dirty="0">
                <a:solidFill>
                  <a:schemeClr val="tx1">
                    <a:lumMod val="50000"/>
                    <a:lumOff val="50000"/>
                  </a:schemeClr>
                </a:solidFill>
                <a:effectLst/>
                <a:latin typeface="Roboto" panose="02000000000000000000" pitchFamily="2" charset="0"/>
                <a:ea typeface="Arial MT"/>
                <a:cs typeface="Arial MT"/>
              </a:rPr>
              <a:t>operates</a:t>
            </a:r>
            <a:r>
              <a:rPr lang="en-US" sz="1800" spc="-80" dirty="0">
                <a:solidFill>
                  <a:schemeClr val="tx1">
                    <a:lumMod val="50000"/>
                    <a:lumOff val="50000"/>
                  </a:schemeClr>
                </a:solidFill>
                <a:effectLst/>
                <a:latin typeface="Roboto" panose="02000000000000000000" pitchFamily="2" charset="0"/>
                <a:ea typeface="Arial MT"/>
                <a:cs typeface="Arial MT"/>
              </a:rPr>
              <a:t> </a:t>
            </a:r>
            <a:r>
              <a:rPr lang="en-US" sz="1800" spc="0" dirty="0">
                <a:solidFill>
                  <a:schemeClr val="tx1">
                    <a:lumMod val="50000"/>
                    <a:lumOff val="50000"/>
                  </a:schemeClr>
                </a:solidFill>
                <a:effectLst/>
                <a:latin typeface="Roboto" panose="02000000000000000000" pitchFamily="2" charset="0"/>
                <a:ea typeface="Arial MT"/>
                <a:cs typeface="Arial MT"/>
              </a:rPr>
              <a:t>its business in the </a:t>
            </a:r>
            <a:r>
              <a:rPr lang="en-US" sz="1800" u="heavy" spc="0" dirty="0">
                <a:solidFill>
                  <a:schemeClr val="tx1">
                    <a:lumMod val="50000"/>
                    <a:lumOff val="50000"/>
                  </a:schemeClr>
                </a:solidFill>
                <a:effectLst/>
                <a:latin typeface="Roboto" panose="02000000000000000000" pitchFamily="2" charset="0"/>
                <a:ea typeface="Arial MT"/>
                <a:cs typeface="Arial MT"/>
              </a:rPr>
              <a:t>APAC</a:t>
            </a:r>
            <a:r>
              <a:rPr lang="en-US" sz="1800" spc="0" dirty="0">
                <a:solidFill>
                  <a:schemeClr val="tx1">
                    <a:lumMod val="50000"/>
                    <a:lumOff val="50000"/>
                  </a:schemeClr>
                </a:solidFill>
                <a:effectLst/>
                <a:latin typeface="Roboto" panose="02000000000000000000" pitchFamily="2" charset="0"/>
                <a:ea typeface="Arial MT"/>
                <a:cs typeface="Arial MT"/>
              </a:rPr>
              <a:t> region.</a:t>
            </a:r>
            <a:endParaRPr lang="en-IN" sz="1400" spc="0" dirty="0">
              <a:solidFill>
                <a:schemeClr val="tx1">
                  <a:lumMod val="50000"/>
                  <a:lumOff val="50000"/>
                </a:schemeClr>
              </a:solidFill>
              <a:effectLst/>
              <a:latin typeface="Arial MT"/>
              <a:ea typeface="Arial MT"/>
              <a:cs typeface="Arial MT"/>
            </a:endParaRPr>
          </a:p>
        </p:txBody>
      </p:sp>
      <p:sp>
        <p:nvSpPr>
          <p:cNvPr id="7" name="TextBox 6">
            <a:extLst>
              <a:ext uri="{FF2B5EF4-FFF2-40B4-BE49-F238E27FC236}">
                <a16:creationId xmlns:a16="http://schemas.microsoft.com/office/drawing/2014/main" id="{DDC025AF-9520-8DE4-9879-CCFE86DEEED6}"/>
              </a:ext>
            </a:extLst>
          </p:cNvPr>
          <p:cNvSpPr txBox="1"/>
          <p:nvPr/>
        </p:nvSpPr>
        <p:spPr>
          <a:xfrm>
            <a:off x="481780" y="1929647"/>
            <a:ext cx="6174658" cy="646331"/>
          </a:xfrm>
          <a:prstGeom prst="rect">
            <a:avLst/>
          </a:prstGeom>
          <a:noFill/>
        </p:spPr>
        <p:txBody>
          <a:bodyPr wrap="square">
            <a:spAutoFit/>
          </a:bodyPr>
          <a:lstStyle/>
          <a:p>
            <a:r>
              <a:rPr lang="en-IN" dirty="0"/>
              <a:t>SELECT </a:t>
            </a:r>
            <a:r>
              <a:rPr lang="en-IN" dirty="0" err="1"/>
              <a:t>market,customer,region</a:t>
            </a:r>
            <a:r>
              <a:rPr lang="en-IN" dirty="0"/>
              <a:t> FROM gdb023.dim_customer</a:t>
            </a:r>
          </a:p>
          <a:p>
            <a:r>
              <a:rPr lang="en-IN" dirty="0"/>
              <a:t>where customer="</a:t>
            </a:r>
            <a:r>
              <a:rPr lang="en-IN" dirty="0" err="1"/>
              <a:t>Atliq</a:t>
            </a:r>
            <a:r>
              <a:rPr lang="en-IN" dirty="0"/>
              <a:t> Exclusive" and region="APAC"</a:t>
            </a:r>
          </a:p>
        </p:txBody>
      </p:sp>
      <p:pic>
        <p:nvPicPr>
          <p:cNvPr id="9" name="Picture 8">
            <a:extLst>
              <a:ext uri="{FF2B5EF4-FFF2-40B4-BE49-F238E27FC236}">
                <a16:creationId xmlns:a16="http://schemas.microsoft.com/office/drawing/2014/main" id="{39D7652B-60F8-12BA-DB5C-81D77C1AC4E5}"/>
              </a:ext>
            </a:extLst>
          </p:cNvPr>
          <p:cNvPicPr>
            <a:picLocks noChangeAspect="1"/>
          </p:cNvPicPr>
          <p:nvPr/>
        </p:nvPicPr>
        <p:blipFill>
          <a:blip r:embed="rId3"/>
          <a:stretch>
            <a:fillRect/>
          </a:stretch>
        </p:blipFill>
        <p:spPr>
          <a:xfrm>
            <a:off x="481780" y="3128081"/>
            <a:ext cx="5751872" cy="3177815"/>
          </a:xfrm>
          <a:prstGeom prst="rect">
            <a:avLst/>
          </a:prstGeom>
        </p:spPr>
      </p:pic>
      <p:sp>
        <p:nvSpPr>
          <p:cNvPr id="10" name="TextBox 9">
            <a:extLst>
              <a:ext uri="{FF2B5EF4-FFF2-40B4-BE49-F238E27FC236}">
                <a16:creationId xmlns:a16="http://schemas.microsoft.com/office/drawing/2014/main" id="{6D244B24-3C23-3DFC-D8B8-CEE012A53634}"/>
              </a:ext>
            </a:extLst>
          </p:cNvPr>
          <p:cNvSpPr txBox="1"/>
          <p:nvPr/>
        </p:nvSpPr>
        <p:spPr>
          <a:xfrm>
            <a:off x="231959" y="1546407"/>
            <a:ext cx="1000017" cy="369332"/>
          </a:xfrm>
          <a:prstGeom prst="rect">
            <a:avLst/>
          </a:prstGeom>
          <a:noFill/>
        </p:spPr>
        <p:txBody>
          <a:bodyPr wrap="none" rtlCol="0">
            <a:spAutoFit/>
          </a:bodyPr>
          <a:lstStyle/>
          <a:p>
            <a:r>
              <a:rPr lang="en-IN" b="1" dirty="0"/>
              <a:t>Query</a:t>
            </a:r>
            <a:r>
              <a:rPr lang="en-IN" b="1" dirty="0">
                <a:sym typeface="Wingdings" panose="05000000000000000000" pitchFamily="2" charset="2"/>
              </a:rPr>
              <a:t></a:t>
            </a:r>
            <a:endParaRPr lang="en-IN" b="1" dirty="0"/>
          </a:p>
        </p:txBody>
      </p:sp>
    </p:spTree>
    <p:extLst>
      <p:ext uri="{BB962C8B-B14F-4D97-AF65-F5344CB8AC3E}">
        <p14:creationId xmlns:p14="http://schemas.microsoft.com/office/powerpoint/2010/main" val="2354890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E122A-9AF4-E132-2EF1-16B35C14E17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40654D0-4335-E030-49F7-A86D7EA3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 y="0"/>
            <a:ext cx="12191061" cy="6858000"/>
          </a:xfrm>
          <a:prstGeom prst="rect">
            <a:avLst/>
          </a:prstGeom>
        </p:spPr>
      </p:pic>
      <p:sp>
        <p:nvSpPr>
          <p:cNvPr id="5" name="TextBox 4">
            <a:extLst>
              <a:ext uri="{FF2B5EF4-FFF2-40B4-BE49-F238E27FC236}">
                <a16:creationId xmlns:a16="http://schemas.microsoft.com/office/drawing/2014/main" id="{E8150E12-5ED3-2CCD-A8D4-C0414EB47D44}"/>
              </a:ext>
            </a:extLst>
          </p:cNvPr>
          <p:cNvSpPr txBox="1"/>
          <p:nvPr/>
        </p:nvSpPr>
        <p:spPr>
          <a:xfrm>
            <a:off x="108154" y="48625"/>
            <a:ext cx="11189110" cy="1867114"/>
          </a:xfrm>
          <a:prstGeom prst="rect">
            <a:avLst/>
          </a:prstGeom>
          <a:noFill/>
        </p:spPr>
        <p:txBody>
          <a:bodyPr wrap="square">
            <a:spAutoFit/>
          </a:bodyPr>
          <a:lstStyle/>
          <a:p>
            <a:pPr>
              <a:spcBef>
                <a:spcPts val="5"/>
              </a:spcBef>
              <a:buNone/>
            </a:pPr>
            <a:r>
              <a:rPr lang="en-US" sz="1800" b="1" spc="-10" dirty="0">
                <a:effectLst/>
                <a:latin typeface="Arial" panose="020B0604020202020204" pitchFamily="34" charset="0"/>
                <a:ea typeface="Arial MT"/>
                <a:cs typeface="Arial MT"/>
              </a:rPr>
              <a:t>Requests:</a:t>
            </a:r>
            <a:endParaRPr lang="en-IN" sz="1400" dirty="0">
              <a:effectLst/>
              <a:latin typeface="Arial MT"/>
              <a:ea typeface="Arial MT"/>
              <a:cs typeface="Arial MT"/>
            </a:endParaRPr>
          </a:p>
          <a:p>
            <a:pPr>
              <a:spcBef>
                <a:spcPts val="345"/>
              </a:spcBef>
              <a:buNone/>
            </a:pPr>
            <a:r>
              <a:rPr lang="en-US" sz="1800" b="1" dirty="0">
                <a:effectLst/>
                <a:latin typeface="Arial" panose="020B0604020202020204" pitchFamily="34" charset="0"/>
                <a:ea typeface="Arial MT"/>
                <a:cs typeface="Arial MT"/>
              </a:rPr>
              <a:t> </a:t>
            </a:r>
            <a:endParaRPr lang="en-IN" sz="1800" dirty="0">
              <a:effectLst/>
              <a:latin typeface="Arial MT"/>
              <a:ea typeface="Arial MT"/>
              <a:cs typeface="Arial MT"/>
            </a:endParaRPr>
          </a:p>
          <a:p>
            <a:pPr marR="116840" lvl="0" algn="just">
              <a:lnSpc>
                <a:spcPct val="115000"/>
              </a:lnSpc>
              <a:tabLst>
                <a:tab pos="456565" algn="l"/>
              </a:tabLst>
            </a:pPr>
            <a:r>
              <a:rPr lang="en-US" dirty="0">
                <a:solidFill>
                  <a:schemeClr val="tx1">
                    <a:lumMod val="50000"/>
                    <a:lumOff val="50000"/>
                  </a:schemeClr>
                </a:solidFill>
                <a:latin typeface="Roboto" panose="02000000000000000000" pitchFamily="2" charset="0"/>
                <a:ea typeface="Arial MT"/>
                <a:cs typeface="Arial MT"/>
              </a:rPr>
              <a:t>2.</a:t>
            </a:r>
            <a:r>
              <a:rPr lang="en-US" sz="1800" spc="0" dirty="0">
                <a:solidFill>
                  <a:schemeClr val="tx1">
                    <a:lumMod val="50000"/>
                    <a:lumOff val="50000"/>
                  </a:schemeClr>
                </a:solidFill>
                <a:effectLst/>
                <a:latin typeface="Arial MT"/>
                <a:ea typeface="Arial MT"/>
                <a:cs typeface="Arial MT"/>
              </a:rPr>
              <a:t> What</a:t>
            </a:r>
            <a:r>
              <a:rPr lang="en-US" sz="1800" spc="-20" dirty="0">
                <a:solidFill>
                  <a:schemeClr val="tx1">
                    <a:lumMod val="50000"/>
                    <a:lumOff val="50000"/>
                  </a:schemeClr>
                </a:solidFill>
                <a:effectLst/>
                <a:latin typeface="Arial MT"/>
                <a:ea typeface="Arial MT"/>
                <a:cs typeface="Arial MT"/>
              </a:rPr>
              <a:t> </a:t>
            </a:r>
            <a:r>
              <a:rPr lang="en-US" sz="1800" spc="0" dirty="0">
                <a:solidFill>
                  <a:schemeClr val="tx1">
                    <a:lumMod val="50000"/>
                    <a:lumOff val="50000"/>
                  </a:schemeClr>
                </a:solidFill>
                <a:effectLst/>
                <a:latin typeface="Arial MT"/>
                <a:ea typeface="Arial MT"/>
                <a:cs typeface="Arial MT"/>
              </a:rPr>
              <a:t>is</a:t>
            </a:r>
            <a:r>
              <a:rPr lang="en-US" sz="1800" spc="-20" dirty="0">
                <a:solidFill>
                  <a:schemeClr val="tx1">
                    <a:lumMod val="50000"/>
                    <a:lumOff val="50000"/>
                  </a:schemeClr>
                </a:solidFill>
                <a:effectLst/>
                <a:latin typeface="Arial MT"/>
                <a:ea typeface="Arial MT"/>
                <a:cs typeface="Arial MT"/>
              </a:rPr>
              <a:t> </a:t>
            </a:r>
            <a:r>
              <a:rPr lang="en-US" sz="1800" spc="0" dirty="0">
                <a:solidFill>
                  <a:schemeClr val="tx1">
                    <a:lumMod val="50000"/>
                    <a:lumOff val="50000"/>
                  </a:schemeClr>
                </a:solidFill>
                <a:effectLst/>
                <a:latin typeface="Arial MT"/>
                <a:ea typeface="Arial MT"/>
                <a:cs typeface="Arial MT"/>
              </a:rPr>
              <a:t>the</a:t>
            </a:r>
            <a:r>
              <a:rPr lang="en-US" sz="1800" spc="-20" dirty="0">
                <a:solidFill>
                  <a:schemeClr val="tx1">
                    <a:lumMod val="50000"/>
                    <a:lumOff val="50000"/>
                  </a:schemeClr>
                </a:solidFill>
                <a:effectLst/>
                <a:latin typeface="Arial MT"/>
                <a:ea typeface="Arial MT"/>
                <a:cs typeface="Arial MT"/>
              </a:rPr>
              <a:t> </a:t>
            </a:r>
            <a:r>
              <a:rPr lang="en-US" sz="1800" spc="0" dirty="0">
                <a:solidFill>
                  <a:schemeClr val="tx1">
                    <a:lumMod val="50000"/>
                    <a:lumOff val="50000"/>
                  </a:schemeClr>
                </a:solidFill>
                <a:effectLst/>
                <a:latin typeface="Arial MT"/>
                <a:ea typeface="Arial MT"/>
                <a:cs typeface="Arial MT"/>
              </a:rPr>
              <a:t>percentage</a:t>
            </a:r>
            <a:r>
              <a:rPr lang="en-US" sz="1800" spc="-20" dirty="0">
                <a:solidFill>
                  <a:schemeClr val="tx1">
                    <a:lumMod val="50000"/>
                    <a:lumOff val="50000"/>
                  </a:schemeClr>
                </a:solidFill>
                <a:effectLst/>
                <a:latin typeface="Arial MT"/>
                <a:ea typeface="Arial MT"/>
                <a:cs typeface="Arial MT"/>
              </a:rPr>
              <a:t> </a:t>
            </a:r>
            <a:r>
              <a:rPr lang="en-US" sz="1800" spc="0" dirty="0">
                <a:solidFill>
                  <a:schemeClr val="tx1">
                    <a:lumMod val="50000"/>
                    <a:lumOff val="50000"/>
                  </a:schemeClr>
                </a:solidFill>
                <a:effectLst/>
                <a:latin typeface="Arial MT"/>
                <a:ea typeface="Arial MT"/>
                <a:cs typeface="Arial MT"/>
              </a:rPr>
              <a:t>of</a:t>
            </a:r>
            <a:r>
              <a:rPr lang="en-US" sz="1800" spc="-20" dirty="0">
                <a:solidFill>
                  <a:schemeClr val="tx1">
                    <a:lumMod val="50000"/>
                    <a:lumOff val="50000"/>
                  </a:schemeClr>
                </a:solidFill>
                <a:effectLst/>
                <a:latin typeface="Arial MT"/>
                <a:ea typeface="Arial MT"/>
                <a:cs typeface="Arial MT"/>
              </a:rPr>
              <a:t> </a:t>
            </a:r>
            <a:r>
              <a:rPr lang="en-US" sz="1800" spc="0" dirty="0">
                <a:solidFill>
                  <a:schemeClr val="tx1">
                    <a:lumMod val="50000"/>
                    <a:lumOff val="50000"/>
                  </a:schemeClr>
                </a:solidFill>
                <a:effectLst/>
                <a:latin typeface="Arial MT"/>
                <a:ea typeface="Arial MT"/>
                <a:cs typeface="Arial MT"/>
              </a:rPr>
              <a:t>unique</a:t>
            </a:r>
            <a:r>
              <a:rPr lang="en-US" sz="1800" spc="-20" dirty="0">
                <a:solidFill>
                  <a:schemeClr val="tx1">
                    <a:lumMod val="50000"/>
                    <a:lumOff val="50000"/>
                  </a:schemeClr>
                </a:solidFill>
                <a:effectLst/>
                <a:latin typeface="Arial MT"/>
                <a:ea typeface="Arial MT"/>
                <a:cs typeface="Arial MT"/>
              </a:rPr>
              <a:t> </a:t>
            </a:r>
            <a:r>
              <a:rPr lang="en-US" sz="1800" spc="0" dirty="0">
                <a:solidFill>
                  <a:schemeClr val="tx1">
                    <a:lumMod val="50000"/>
                    <a:lumOff val="50000"/>
                  </a:schemeClr>
                </a:solidFill>
                <a:effectLst/>
                <a:latin typeface="Arial MT"/>
                <a:ea typeface="Arial MT"/>
                <a:cs typeface="Arial MT"/>
              </a:rPr>
              <a:t>product</a:t>
            </a:r>
            <a:r>
              <a:rPr lang="en-US" sz="1800" spc="-20" dirty="0">
                <a:solidFill>
                  <a:schemeClr val="tx1">
                    <a:lumMod val="50000"/>
                    <a:lumOff val="50000"/>
                  </a:schemeClr>
                </a:solidFill>
                <a:effectLst/>
                <a:latin typeface="Arial MT"/>
                <a:ea typeface="Arial MT"/>
                <a:cs typeface="Arial MT"/>
              </a:rPr>
              <a:t> </a:t>
            </a:r>
            <a:r>
              <a:rPr lang="en-US" sz="1800" spc="0" dirty="0">
                <a:solidFill>
                  <a:schemeClr val="tx1">
                    <a:lumMod val="50000"/>
                    <a:lumOff val="50000"/>
                  </a:schemeClr>
                </a:solidFill>
                <a:effectLst/>
                <a:latin typeface="Arial MT"/>
                <a:ea typeface="Arial MT"/>
                <a:cs typeface="Arial MT"/>
              </a:rPr>
              <a:t>increase</a:t>
            </a:r>
            <a:r>
              <a:rPr lang="en-US" sz="1800" spc="-20" dirty="0">
                <a:solidFill>
                  <a:schemeClr val="tx1">
                    <a:lumMod val="50000"/>
                    <a:lumOff val="50000"/>
                  </a:schemeClr>
                </a:solidFill>
                <a:effectLst/>
                <a:latin typeface="Arial MT"/>
                <a:ea typeface="Arial MT"/>
                <a:cs typeface="Arial MT"/>
              </a:rPr>
              <a:t> </a:t>
            </a:r>
            <a:r>
              <a:rPr lang="en-US" sz="1800" spc="0" dirty="0">
                <a:solidFill>
                  <a:schemeClr val="tx1">
                    <a:lumMod val="50000"/>
                    <a:lumOff val="50000"/>
                  </a:schemeClr>
                </a:solidFill>
                <a:effectLst/>
                <a:latin typeface="Arial MT"/>
                <a:ea typeface="Arial MT"/>
                <a:cs typeface="Arial MT"/>
              </a:rPr>
              <a:t>in</a:t>
            </a:r>
            <a:r>
              <a:rPr lang="en-US" sz="1800" spc="-20" dirty="0">
                <a:solidFill>
                  <a:schemeClr val="tx1">
                    <a:lumMod val="50000"/>
                    <a:lumOff val="50000"/>
                  </a:schemeClr>
                </a:solidFill>
                <a:effectLst/>
                <a:latin typeface="Arial MT"/>
                <a:ea typeface="Arial MT"/>
                <a:cs typeface="Arial MT"/>
              </a:rPr>
              <a:t> </a:t>
            </a:r>
            <a:r>
              <a:rPr lang="en-US" sz="1800" spc="0" dirty="0">
                <a:solidFill>
                  <a:schemeClr val="tx1">
                    <a:lumMod val="50000"/>
                    <a:lumOff val="50000"/>
                  </a:schemeClr>
                </a:solidFill>
                <a:effectLst/>
                <a:latin typeface="Arial MT"/>
                <a:ea typeface="Arial MT"/>
                <a:cs typeface="Arial MT"/>
              </a:rPr>
              <a:t>2021</a:t>
            </a:r>
            <a:r>
              <a:rPr lang="en-US" sz="1800" spc="-20" dirty="0">
                <a:solidFill>
                  <a:schemeClr val="tx1">
                    <a:lumMod val="50000"/>
                    <a:lumOff val="50000"/>
                  </a:schemeClr>
                </a:solidFill>
                <a:effectLst/>
                <a:latin typeface="Arial MT"/>
                <a:ea typeface="Arial MT"/>
                <a:cs typeface="Arial MT"/>
              </a:rPr>
              <a:t> </a:t>
            </a:r>
            <a:r>
              <a:rPr lang="en-US" sz="1800" spc="0" dirty="0">
                <a:solidFill>
                  <a:schemeClr val="tx1">
                    <a:lumMod val="50000"/>
                    <a:lumOff val="50000"/>
                  </a:schemeClr>
                </a:solidFill>
                <a:effectLst/>
                <a:latin typeface="Arial MT"/>
                <a:ea typeface="Arial MT"/>
                <a:cs typeface="Arial MT"/>
              </a:rPr>
              <a:t>vs.</a:t>
            </a:r>
            <a:r>
              <a:rPr lang="en-US" sz="1800" spc="-20" dirty="0">
                <a:solidFill>
                  <a:schemeClr val="tx1">
                    <a:lumMod val="50000"/>
                    <a:lumOff val="50000"/>
                  </a:schemeClr>
                </a:solidFill>
                <a:effectLst/>
                <a:latin typeface="Arial MT"/>
                <a:ea typeface="Arial MT"/>
                <a:cs typeface="Arial MT"/>
              </a:rPr>
              <a:t> </a:t>
            </a:r>
            <a:r>
              <a:rPr lang="en-US" sz="1800" spc="0" dirty="0">
                <a:solidFill>
                  <a:schemeClr val="tx1">
                    <a:lumMod val="50000"/>
                    <a:lumOff val="50000"/>
                  </a:schemeClr>
                </a:solidFill>
                <a:effectLst/>
                <a:latin typeface="Arial MT"/>
                <a:ea typeface="Arial MT"/>
                <a:cs typeface="Arial MT"/>
              </a:rPr>
              <a:t>2020?</a:t>
            </a:r>
            <a:r>
              <a:rPr lang="en-US" sz="1800" spc="-20" dirty="0">
                <a:solidFill>
                  <a:schemeClr val="tx1">
                    <a:lumMod val="50000"/>
                    <a:lumOff val="50000"/>
                  </a:schemeClr>
                </a:solidFill>
                <a:effectLst/>
                <a:latin typeface="Arial MT"/>
                <a:ea typeface="Arial MT"/>
                <a:cs typeface="Arial MT"/>
              </a:rPr>
              <a:t> </a:t>
            </a:r>
            <a:r>
              <a:rPr lang="en-US" sz="1800" spc="0" dirty="0">
                <a:solidFill>
                  <a:schemeClr val="tx1">
                    <a:lumMod val="50000"/>
                    <a:lumOff val="50000"/>
                  </a:schemeClr>
                </a:solidFill>
                <a:effectLst/>
                <a:latin typeface="Arial MT"/>
                <a:ea typeface="Arial MT"/>
                <a:cs typeface="Arial MT"/>
              </a:rPr>
              <a:t>The final output contains these fields,</a:t>
            </a:r>
            <a:endParaRPr lang="en-IN" sz="1800" spc="0" dirty="0">
              <a:solidFill>
                <a:schemeClr val="tx1">
                  <a:lumMod val="50000"/>
                  <a:lumOff val="50000"/>
                </a:schemeClr>
              </a:solidFill>
              <a:effectLst/>
              <a:latin typeface="Arial MT"/>
              <a:ea typeface="Arial MT"/>
              <a:cs typeface="Arial MT"/>
            </a:endParaRPr>
          </a:p>
          <a:p>
            <a:pPr marL="1828165" marR="2433320" algn="just">
              <a:lnSpc>
                <a:spcPct val="115000"/>
              </a:lnSpc>
            </a:pPr>
            <a:r>
              <a:rPr lang="en-US" sz="1800" spc="-10" dirty="0">
                <a:solidFill>
                  <a:schemeClr val="tx1">
                    <a:lumMod val="50000"/>
                    <a:lumOff val="50000"/>
                  </a:schemeClr>
                </a:solidFill>
                <a:effectLst/>
                <a:latin typeface="Arial MT"/>
                <a:ea typeface="Arial MT"/>
                <a:cs typeface="Arial MT"/>
              </a:rPr>
              <a:t>unique_products_2020  unique_products_2021     </a:t>
            </a:r>
            <a:r>
              <a:rPr lang="en-US" sz="1800" spc="-10" dirty="0" err="1">
                <a:solidFill>
                  <a:schemeClr val="tx1">
                    <a:lumMod val="50000"/>
                    <a:lumOff val="50000"/>
                  </a:schemeClr>
                </a:solidFill>
                <a:effectLst/>
                <a:latin typeface="Arial MT"/>
                <a:ea typeface="Arial MT"/>
                <a:cs typeface="Arial MT"/>
              </a:rPr>
              <a:t>percentage_chg</a:t>
            </a:r>
            <a:endParaRPr lang="en-IN" sz="1800" dirty="0">
              <a:solidFill>
                <a:schemeClr val="tx1">
                  <a:lumMod val="50000"/>
                  <a:lumOff val="50000"/>
                </a:schemeClr>
              </a:solidFill>
              <a:effectLst/>
              <a:latin typeface="Arial MT"/>
              <a:ea typeface="Arial MT"/>
              <a:cs typeface="Arial MT"/>
            </a:endParaRPr>
          </a:p>
          <a:p>
            <a:pPr marR="86995" lvl="0" algn="just">
              <a:lnSpc>
                <a:spcPct val="115000"/>
              </a:lnSpc>
              <a:spcBef>
                <a:spcPts val="5"/>
              </a:spcBef>
              <a:tabLst>
                <a:tab pos="456565" algn="l"/>
              </a:tabLst>
            </a:pPr>
            <a:endParaRPr lang="en-IN" sz="1400" spc="0" dirty="0">
              <a:solidFill>
                <a:schemeClr val="tx1">
                  <a:lumMod val="50000"/>
                  <a:lumOff val="50000"/>
                </a:schemeClr>
              </a:solidFill>
              <a:effectLst/>
              <a:latin typeface="Arial MT"/>
              <a:ea typeface="Arial MT"/>
              <a:cs typeface="Arial MT"/>
            </a:endParaRPr>
          </a:p>
        </p:txBody>
      </p:sp>
      <p:sp>
        <p:nvSpPr>
          <p:cNvPr id="10" name="TextBox 9">
            <a:extLst>
              <a:ext uri="{FF2B5EF4-FFF2-40B4-BE49-F238E27FC236}">
                <a16:creationId xmlns:a16="http://schemas.microsoft.com/office/drawing/2014/main" id="{343C4455-4538-3B17-20CC-E0F287D22911}"/>
              </a:ext>
            </a:extLst>
          </p:cNvPr>
          <p:cNvSpPr txBox="1"/>
          <p:nvPr/>
        </p:nvSpPr>
        <p:spPr>
          <a:xfrm>
            <a:off x="108154" y="1713381"/>
            <a:ext cx="1000017" cy="369332"/>
          </a:xfrm>
          <a:prstGeom prst="rect">
            <a:avLst/>
          </a:prstGeom>
          <a:noFill/>
        </p:spPr>
        <p:txBody>
          <a:bodyPr wrap="none" rtlCol="0">
            <a:spAutoFit/>
          </a:bodyPr>
          <a:lstStyle/>
          <a:p>
            <a:r>
              <a:rPr lang="en-IN" b="1" dirty="0"/>
              <a:t>Query</a:t>
            </a:r>
            <a:r>
              <a:rPr lang="en-IN" b="1" dirty="0">
                <a:sym typeface="Wingdings" panose="05000000000000000000" pitchFamily="2" charset="2"/>
              </a:rPr>
              <a:t></a:t>
            </a:r>
            <a:endParaRPr lang="en-IN" b="1" dirty="0"/>
          </a:p>
        </p:txBody>
      </p:sp>
      <p:pic>
        <p:nvPicPr>
          <p:cNvPr id="14" name="Picture 13">
            <a:extLst>
              <a:ext uri="{FF2B5EF4-FFF2-40B4-BE49-F238E27FC236}">
                <a16:creationId xmlns:a16="http://schemas.microsoft.com/office/drawing/2014/main" id="{A9C08E3D-8554-B222-C3E7-14903284604D}"/>
              </a:ext>
            </a:extLst>
          </p:cNvPr>
          <p:cNvPicPr>
            <a:picLocks noChangeAspect="1"/>
          </p:cNvPicPr>
          <p:nvPr/>
        </p:nvPicPr>
        <p:blipFill>
          <a:blip r:embed="rId3"/>
          <a:stretch>
            <a:fillRect/>
          </a:stretch>
        </p:blipFill>
        <p:spPr>
          <a:xfrm>
            <a:off x="108154" y="2082713"/>
            <a:ext cx="6410633" cy="4198984"/>
          </a:xfrm>
          <a:prstGeom prst="rect">
            <a:avLst/>
          </a:prstGeom>
        </p:spPr>
      </p:pic>
      <p:graphicFrame>
        <p:nvGraphicFramePr>
          <p:cNvPr id="15" name="Table 14">
            <a:extLst>
              <a:ext uri="{FF2B5EF4-FFF2-40B4-BE49-F238E27FC236}">
                <a16:creationId xmlns:a16="http://schemas.microsoft.com/office/drawing/2014/main" id="{E687F5B6-2E50-9625-E05E-0D962287C5F4}"/>
              </a:ext>
            </a:extLst>
          </p:cNvPr>
          <p:cNvGraphicFramePr>
            <a:graphicFrameLocks noGrp="1"/>
          </p:cNvGraphicFramePr>
          <p:nvPr>
            <p:extLst>
              <p:ext uri="{D42A27DB-BD31-4B8C-83A1-F6EECF244321}">
                <p14:modId xmlns:p14="http://schemas.microsoft.com/office/powerpoint/2010/main" val="3186593051"/>
              </p:ext>
            </p:extLst>
          </p:nvPr>
        </p:nvGraphicFramePr>
        <p:xfrm>
          <a:off x="1638709" y="1320990"/>
          <a:ext cx="8127999" cy="37084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754429444"/>
                    </a:ext>
                  </a:extLst>
                </a:gridCol>
                <a:gridCol w="2709333">
                  <a:extLst>
                    <a:ext uri="{9D8B030D-6E8A-4147-A177-3AD203B41FA5}">
                      <a16:colId xmlns:a16="http://schemas.microsoft.com/office/drawing/2014/main" val="1627237215"/>
                    </a:ext>
                  </a:extLst>
                </a:gridCol>
                <a:gridCol w="2709333">
                  <a:extLst>
                    <a:ext uri="{9D8B030D-6E8A-4147-A177-3AD203B41FA5}">
                      <a16:colId xmlns:a16="http://schemas.microsoft.com/office/drawing/2014/main" val="3824604408"/>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83404165"/>
                  </a:ext>
                </a:extLst>
              </a:tr>
            </a:tbl>
          </a:graphicData>
        </a:graphic>
      </p:graphicFrame>
    </p:spTree>
    <p:extLst>
      <p:ext uri="{BB962C8B-B14F-4D97-AF65-F5344CB8AC3E}">
        <p14:creationId xmlns:p14="http://schemas.microsoft.com/office/powerpoint/2010/main" val="4231726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99D62-FAC1-0A94-F3C9-1AB2252C178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383738A-AE1D-7B98-9156-28B71C57AB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 y="0"/>
            <a:ext cx="12191061" cy="6858000"/>
          </a:xfrm>
          <a:prstGeom prst="rect">
            <a:avLst/>
          </a:prstGeom>
        </p:spPr>
      </p:pic>
      <p:sp>
        <p:nvSpPr>
          <p:cNvPr id="5" name="TextBox 4">
            <a:extLst>
              <a:ext uri="{FF2B5EF4-FFF2-40B4-BE49-F238E27FC236}">
                <a16:creationId xmlns:a16="http://schemas.microsoft.com/office/drawing/2014/main" id="{15C22B13-3745-E5BC-458F-F63FEF5F017C}"/>
              </a:ext>
            </a:extLst>
          </p:cNvPr>
          <p:cNvSpPr txBox="1"/>
          <p:nvPr/>
        </p:nvSpPr>
        <p:spPr>
          <a:xfrm>
            <a:off x="137652" y="36102"/>
            <a:ext cx="11189110" cy="1867114"/>
          </a:xfrm>
          <a:prstGeom prst="rect">
            <a:avLst/>
          </a:prstGeom>
          <a:noFill/>
        </p:spPr>
        <p:txBody>
          <a:bodyPr wrap="square">
            <a:spAutoFit/>
          </a:bodyPr>
          <a:lstStyle/>
          <a:p>
            <a:pPr>
              <a:spcBef>
                <a:spcPts val="5"/>
              </a:spcBef>
              <a:buNone/>
            </a:pPr>
            <a:r>
              <a:rPr lang="en-US" sz="1800" b="1" spc="-10" dirty="0">
                <a:effectLst/>
                <a:latin typeface="Arial" panose="020B0604020202020204" pitchFamily="34" charset="0"/>
                <a:ea typeface="Arial MT"/>
                <a:cs typeface="Arial MT"/>
              </a:rPr>
              <a:t>Requests:</a:t>
            </a:r>
            <a:endParaRPr lang="en-IN" sz="1400" dirty="0">
              <a:effectLst/>
              <a:latin typeface="Arial MT"/>
              <a:ea typeface="Arial MT"/>
              <a:cs typeface="Arial MT"/>
            </a:endParaRPr>
          </a:p>
          <a:p>
            <a:pPr>
              <a:spcBef>
                <a:spcPts val="345"/>
              </a:spcBef>
              <a:buNone/>
            </a:pPr>
            <a:r>
              <a:rPr lang="en-US" sz="1800" b="1" dirty="0">
                <a:effectLst/>
                <a:latin typeface="Arial" panose="020B0604020202020204" pitchFamily="34" charset="0"/>
                <a:ea typeface="Arial MT"/>
                <a:cs typeface="Arial MT"/>
              </a:rPr>
              <a:t> </a:t>
            </a:r>
            <a:endParaRPr lang="en-IN" sz="1800" dirty="0">
              <a:effectLst/>
              <a:latin typeface="Arial MT"/>
              <a:ea typeface="Arial MT"/>
              <a:cs typeface="Arial MT"/>
            </a:endParaRPr>
          </a:p>
          <a:p>
            <a:pPr marR="86995" algn="just">
              <a:lnSpc>
                <a:spcPct val="115000"/>
              </a:lnSpc>
              <a:spcBef>
                <a:spcPts val="5"/>
              </a:spcBef>
              <a:tabLst>
                <a:tab pos="456565" algn="l"/>
              </a:tabLst>
            </a:pPr>
            <a:r>
              <a:rPr lang="en-US" sz="1800" spc="0" dirty="0">
                <a:solidFill>
                  <a:schemeClr val="tx1">
                    <a:lumMod val="50000"/>
                    <a:lumOff val="50000"/>
                  </a:schemeClr>
                </a:solidFill>
                <a:effectLst/>
                <a:latin typeface="Roboto" panose="02000000000000000000" pitchFamily="2" charset="0"/>
                <a:ea typeface="Arial MT"/>
                <a:cs typeface="Arial MT"/>
              </a:rPr>
              <a:t>3.Provide a report with all the unique product counts for each segment and sort them in descending order of product counts. The final output contains 2 fields,</a:t>
            </a:r>
            <a:endParaRPr lang="en-IN" sz="1800" spc="0" dirty="0">
              <a:solidFill>
                <a:schemeClr val="tx1">
                  <a:lumMod val="50000"/>
                  <a:lumOff val="50000"/>
                </a:schemeClr>
              </a:solidFill>
              <a:effectLst/>
              <a:latin typeface="Arial MT"/>
              <a:ea typeface="Arial MT"/>
              <a:cs typeface="Arial MT"/>
            </a:endParaRPr>
          </a:p>
          <a:p>
            <a:pPr marR="86995" algn="ctr">
              <a:lnSpc>
                <a:spcPct val="115000"/>
              </a:lnSpc>
              <a:spcBef>
                <a:spcPts val="5"/>
              </a:spcBef>
              <a:tabLst>
                <a:tab pos="456565" algn="l"/>
              </a:tabLst>
            </a:pPr>
            <a:r>
              <a:rPr lang="en-US" sz="1800" b="1" dirty="0">
                <a:solidFill>
                  <a:schemeClr val="tx1">
                    <a:lumMod val="50000"/>
                    <a:lumOff val="50000"/>
                  </a:schemeClr>
                </a:solidFill>
                <a:effectLst/>
                <a:latin typeface="Roboto" panose="02000000000000000000" pitchFamily="2" charset="0"/>
                <a:ea typeface="Arial MT"/>
                <a:cs typeface="Arial MT"/>
              </a:rPr>
              <a:t>Segment, </a:t>
            </a:r>
            <a:r>
              <a:rPr lang="en-US" sz="1800" b="1" dirty="0" err="1">
                <a:solidFill>
                  <a:schemeClr val="tx1">
                    <a:lumMod val="50000"/>
                    <a:lumOff val="50000"/>
                  </a:schemeClr>
                </a:solidFill>
                <a:effectLst/>
                <a:latin typeface="Roboto" panose="02000000000000000000" pitchFamily="2" charset="0"/>
                <a:ea typeface="Arial MT"/>
                <a:cs typeface="Arial MT"/>
              </a:rPr>
              <a:t>product_count</a:t>
            </a:r>
            <a:endParaRPr lang="en-IN" sz="1800" b="1" dirty="0">
              <a:solidFill>
                <a:schemeClr val="tx1">
                  <a:lumMod val="50000"/>
                  <a:lumOff val="50000"/>
                </a:schemeClr>
              </a:solidFill>
              <a:effectLst/>
              <a:latin typeface="Arial MT"/>
              <a:ea typeface="Arial MT"/>
              <a:cs typeface="Arial MT"/>
            </a:endParaRPr>
          </a:p>
          <a:p>
            <a:pPr marR="86995" lvl="0" algn="just">
              <a:lnSpc>
                <a:spcPct val="115000"/>
              </a:lnSpc>
              <a:spcBef>
                <a:spcPts val="5"/>
              </a:spcBef>
              <a:tabLst>
                <a:tab pos="456565" algn="l"/>
              </a:tabLst>
            </a:pPr>
            <a:endParaRPr lang="en-IN" sz="1400" spc="0" dirty="0">
              <a:solidFill>
                <a:schemeClr val="tx1">
                  <a:lumMod val="50000"/>
                  <a:lumOff val="50000"/>
                </a:schemeClr>
              </a:solidFill>
              <a:effectLst/>
              <a:latin typeface="Arial MT"/>
              <a:ea typeface="Arial MT"/>
              <a:cs typeface="Arial MT"/>
            </a:endParaRPr>
          </a:p>
        </p:txBody>
      </p:sp>
      <p:sp>
        <p:nvSpPr>
          <p:cNvPr id="7" name="TextBox 6">
            <a:extLst>
              <a:ext uri="{FF2B5EF4-FFF2-40B4-BE49-F238E27FC236}">
                <a16:creationId xmlns:a16="http://schemas.microsoft.com/office/drawing/2014/main" id="{9C1E8035-89A9-90C6-8498-74D95149B3D3}"/>
              </a:ext>
            </a:extLst>
          </p:cNvPr>
          <p:cNvSpPr txBox="1"/>
          <p:nvPr/>
        </p:nvSpPr>
        <p:spPr>
          <a:xfrm>
            <a:off x="481780" y="1929647"/>
            <a:ext cx="6174658" cy="1200329"/>
          </a:xfrm>
          <a:prstGeom prst="rect">
            <a:avLst/>
          </a:prstGeom>
          <a:noFill/>
        </p:spPr>
        <p:txBody>
          <a:bodyPr wrap="square">
            <a:spAutoFit/>
          </a:bodyPr>
          <a:lstStyle/>
          <a:p>
            <a:r>
              <a:rPr lang="en-US" dirty="0"/>
              <a:t>SELECT  </a:t>
            </a:r>
            <a:r>
              <a:rPr lang="en-US" dirty="0" err="1"/>
              <a:t>segment,count</a:t>
            </a:r>
            <a:r>
              <a:rPr lang="en-US" dirty="0"/>
              <a:t>(distinct(</a:t>
            </a:r>
            <a:r>
              <a:rPr lang="en-US" dirty="0" err="1"/>
              <a:t>product_code</a:t>
            </a:r>
            <a:r>
              <a:rPr lang="en-US" dirty="0"/>
              <a:t>)) as </a:t>
            </a:r>
            <a:r>
              <a:rPr lang="en-US" dirty="0" err="1"/>
              <a:t>prod_count</a:t>
            </a:r>
            <a:r>
              <a:rPr lang="en-US" dirty="0"/>
              <a:t> from </a:t>
            </a:r>
            <a:r>
              <a:rPr lang="en-US" dirty="0" err="1"/>
              <a:t>dim_product</a:t>
            </a:r>
            <a:endParaRPr lang="en-US" dirty="0"/>
          </a:p>
          <a:p>
            <a:r>
              <a:rPr lang="en-US" dirty="0"/>
              <a:t>group by segment</a:t>
            </a:r>
          </a:p>
          <a:p>
            <a:r>
              <a:rPr lang="en-US" dirty="0"/>
              <a:t>order by </a:t>
            </a:r>
            <a:r>
              <a:rPr lang="en-US" dirty="0" err="1"/>
              <a:t>prod_count</a:t>
            </a:r>
            <a:r>
              <a:rPr lang="en-US" dirty="0"/>
              <a:t> desc</a:t>
            </a:r>
            <a:endParaRPr lang="en-IN" dirty="0"/>
          </a:p>
        </p:txBody>
      </p:sp>
      <p:sp>
        <p:nvSpPr>
          <p:cNvPr id="10" name="TextBox 9">
            <a:extLst>
              <a:ext uri="{FF2B5EF4-FFF2-40B4-BE49-F238E27FC236}">
                <a16:creationId xmlns:a16="http://schemas.microsoft.com/office/drawing/2014/main" id="{AF357CDB-EBE4-1991-FCB6-5F23940D4EBB}"/>
              </a:ext>
            </a:extLst>
          </p:cNvPr>
          <p:cNvSpPr txBox="1"/>
          <p:nvPr/>
        </p:nvSpPr>
        <p:spPr>
          <a:xfrm>
            <a:off x="231959" y="1546407"/>
            <a:ext cx="1000017" cy="369332"/>
          </a:xfrm>
          <a:prstGeom prst="rect">
            <a:avLst/>
          </a:prstGeom>
          <a:noFill/>
        </p:spPr>
        <p:txBody>
          <a:bodyPr wrap="none" rtlCol="0">
            <a:spAutoFit/>
          </a:bodyPr>
          <a:lstStyle/>
          <a:p>
            <a:r>
              <a:rPr lang="en-IN" b="1" dirty="0"/>
              <a:t>Query</a:t>
            </a:r>
            <a:r>
              <a:rPr lang="en-IN" b="1" dirty="0">
                <a:sym typeface="Wingdings" panose="05000000000000000000" pitchFamily="2" charset="2"/>
              </a:rPr>
              <a:t></a:t>
            </a:r>
            <a:endParaRPr lang="en-IN" b="1" dirty="0"/>
          </a:p>
        </p:txBody>
      </p:sp>
      <p:pic>
        <p:nvPicPr>
          <p:cNvPr id="4" name="Picture 3">
            <a:extLst>
              <a:ext uri="{FF2B5EF4-FFF2-40B4-BE49-F238E27FC236}">
                <a16:creationId xmlns:a16="http://schemas.microsoft.com/office/drawing/2014/main" id="{D636C3AD-A282-D862-9A65-7B576E593FF7}"/>
              </a:ext>
            </a:extLst>
          </p:cNvPr>
          <p:cNvPicPr>
            <a:picLocks noChangeAspect="1"/>
          </p:cNvPicPr>
          <p:nvPr/>
        </p:nvPicPr>
        <p:blipFill>
          <a:blip r:embed="rId3"/>
          <a:stretch>
            <a:fillRect/>
          </a:stretch>
        </p:blipFill>
        <p:spPr>
          <a:xfrm>
            <a:off x="137652" y="3413521"/>
            <a:ext cx="6172735" cy="2834886"/>
          </a:xfrm>
          <a:prstGeom prst="rect">
            <a:avLst/>
          </a:prstGeom>
        </p:spPr>
      </p:pic>
    </p:spTree>
    <p:extLst>
      <p:ext uri="{BB962C8B-B14F-4D97-AF65-F5344CB8AC3E}">
        <p14:creationId xmlns:p14="http://schemas.microsoft.com/office/powerpoint/2010/main" val="2341425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7380E5-418A-8F53-E6DD-6F3C41DA3B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8F6AD3F7-9C56-DA98-5174-A00E1EEEEFE7}"/>
              </a:ext>
            </a:extLst>
          </p:cNvPr>
          <p:cNvSpPr txBox="1"/>
          <p:nvPr/>
        </p:nvSpPr>
        <p:spPr>
          <a:xfrm>
            <a:off x="123804" y="185556"/>
            <a:ext cx="11189110" cy="2185663"/>
          </a:xfrm>
          <a:prstGeom prst="rect">
            <a:avLst/>
          </a:prstGeom>
          <a:noFill/>
        </p:spPr>
        <p:txBody>
          <a:bodyPr wrap="square">
            <a:spAutoFit/>
          </a:bodyPr>
          <a:lstStyle/>
          <a:p>
            <a:pPr>
              <a:spcBef>
                <a:spcPts val="5"/>
              </a:spcBef>
              <a:buNone/>
            </a:pPr>
            <a:r>
              <a:rPr lang="en-US" sz="1800" b="1" spc="-10" dirty="0">
                <a:effectLst/>
                <a:latin typeface="Arial" panose="020B0604020202020204" pitchFamily="34" charset="0"/>
                <a:ea typeface="Arial MT"/>
                <a:cs typeface="Arial MT"/>
              </a:rPr>
              <a:t>Requests:</a:t>
            </a:r>
            <a:endParaRPr lang="en-IN" sz="1400" dirty="0">
              <a:effectLst/>
              <a:latin typeface="Arial MT"/>
              <a:ea typeface="Arial MT"/>
              <a:cs typeface="Arial MT"/>
            </a:endParaRPr>
          </a:p>
          <a:p>
            <a:pPr>
              <a:spcBef>
                <a:spcPts val="345"/>
              </a:spcBef>
              <a:buNone/>
            </a:pPr>
            <a:r>
              <a:rPr lang="en-US" sz="1800" b="1" dirty="0">
                <a:effectLst/>
                <a:latin typeface="Arial" panose="020B0604020202020204" pitchFamily="34" charset="0"/>
                <a:ea typeface="Arial MT"/>
                <a:cs typeface="Arial MT"/>
              </a:rPr>
              <a:t> </a:t>
            </a:r>
            <a:endParaRPr lang="en-IN" sz="1800" dirty="0">
              <a:effectLst/>
              <a:latin typeface="Arial MT"/>
              <a:ea typeface="Arial MT"/>
              <a:cs typeface="Arial MT"/>
            </a:endParaRPr>
          </a:p>
          <a:p>
            <a:pPr marR="86995" algn="just">
              <a:lnSpc>
                <a:spcPct val="115000"/>
              </a:lnSpc>
              <a:spcBef>
                <a:spcPts val="5"/>
              </a:spcBef>
              <a:tabLst>
                <a:tab pos="456565" algn="l"/>
              </a:tabLst>
            </a:pPr>
            <a:r>
              <a:rPr lang="en-US" sz="1800" spc="0" dirty="0">
                <a:solidFill>
                  <a:schemeClr val="tx1">
                    <a:lumMod val="50000"/>
                    <a:lumOff val="50000"/>
                  </a:schemeClr>
                </a:solidFill>
                <a:effectLst/>
                <a:latin typeface="Arial MT"/>
                <a:ea typeface="Arial MT"/>
                <a:cs typeface="Arial MT"/>
              </a:rPr>
              <a:t>4.</a:t>
            </a:r>
            <a:r>
              <a:rPr lang="en-US" sz="1800" spc="0" dirty="0">
                <a:effectLst/>
                <a:latin typeface="Arial MT"/>
                <a:ea typeface="Arial MT"/>
                <a:cs typeface="Arial MT"/>
              </a:rPr>
              <a:t>Follow-up:</a:t>
            </a:r>
            <a:r>
              <a:rPr lang="en-US" sz="1800" spc="-20" dirty="0">
                <a:effectLst/>
                <a:latin typeface="Arial MT"/>
                <a:ea typeface="Arial MT"/>
                <a:cs typeface="Arial MT"/>
              </a:rPr>
              <a:t> </a:t>
            </a:r>
            <a:r>
              <a:rPr lang="en-US" sz="1800" spc="0" dirty="0">
                <a:effectLst/>
                <a:latin typeface="Arial MT"/>
                <a:ea typeface="Arial MT"/>
                <a:cs typeface="Arial MT"/>
              </a:rPr>
              <a:t>Which</a:t>
            </a:r>
            <a:r>
              <a:rPr lang="en-US" sz="1800" spc="-20" dirty="0">
                <a:effectLst/>
                <a:latin typeface="Arial MT"/>
                <a:ea typeface="Arial MT"/>
                <a:cs typeface="Arial MT"/>
              </a:rPr>
              <a:t> </a:t>
            </a:r>
            <a:r>
              <a:rPr lang="en-US" sz="1800" spc="0" dirty="0">
                <a:effectLst/>
                <a:latin typeface="Arial MT"/>
                <a:ea typeface="Arial MT"/>
                <a:cs typeface="Arial MT"/>
              </a:rPr>
              <a:t>segment</a:t>
            </a:r>
            <a:r>
              <a:rPr lang="en-US" sz="1800" spc="-20" dirty="0">
                <a:effectLst/>
                <a:latin typeface="Arial MT"/>
                <a:ea typeface="Arial MT"/>
                <a:cs typeface="Arial MT"/>
              </a:rPr>
              <a:t> </a:t>
            </a:r>
            <a:r>
              <a:rPr lang="en-US" sz="1800" spc="0" dirty="0">
                <a:effectLst/>
                <a:latin typeface="Arial MT"/>
                <a:ea typeface="Arial MT"/>
                <a:cs typeface="Arial MT"/>
              </a:rPr>
              <a:t>had</a:t>
            </a:r>
            <a:r>
              <a:rPr lang="en-US" sz="1800" spc="-20" dirty="0">
                <a:effectLst/>
                <a:latin typeface="Arial MT"/>
                <a:ea typeface="Arial MT"/>
                <a:cs typeface="Arial MT"/>
              </a:rPr>
              <a:t> </a:t>
            </a:r>
            <a:r>
              <a:rPr lang="en-US" sz="1800" spc="0" dirty="0">
                <a:effectLst/>
                <a:latin typeface="Arial MT"/>
                <a:ea typeface="Arial MT"/>
                <a:cs typeface="Arial MT"/>
              </a:rPr>
              <a:t>the</a:t>
            </a:r>
            <a:r>
              <a:rPr lang="en-US" sz="1800" spc="-20" dirty="0">
                <a:effectLst/>
                <a:latin typeface="Arial MT"/>
                <a:ea typeface="Arial MT"/>
                <a:cs typeface="Arial MT"/>
              </a:rPr>
              <a:t> </a:t>
            </a:r>
            <a:r>
              <a:rPr lang="en-US" sz="1800" spc="0" dirty="0">
                <a:effectLst/>
                <a:latin typeface="Arial MT"/>
                <a:ea typeface="Arial MT"/>
                <a:cs typeface="Arial MT"/>
              </a:rPr>
              <a:t>most</a:t>
            </a:r>
            <a:r>
              <a:rPr lang="en-US" sz="1800" spc="-20" dirty="0">
                <a:effectLst/>
                <a:latin typeface="Arial MT"/>
                <a:ea typeface="Arial MT"/>
                <a:cs typeface="Arial MT"/>
              </a:rPr>
              <a:t> </a:t>
            </a:r>
            <a:r>
              <a:rPr lang="en-US" sz="1800" spc="0" dirty="0">
                <a:effectLst/>
                <a:latin typeface="Arial MT"/>
                <a:ea typeface="Arial MT"/>
                <a:cs typeface="Arial MT"/>
              </a:rPr>
              <a:t>increase</a:t>
            </a:r>
            <a:r>
              <a:rPr lang="en-US" sz="1800" spc="-20" dirty="0">
                <a:effectLst/>
                <a:latin typeface="Arial MT"/>
                <a:ea typeface="Arial MT"/>
                <a:cs typeface="Arial MT"/>
              </a:rPr>
              <a:t> </a:t>
            </a:r>
            <a:r>
              <a:rPr lang="en-US" sz="1800" spc="0" dirty="0">
                <a:effectLst/>
                <a:latin typeface="Arial MT"/>
                <a:ea typeface="Arial MT"/>
                <a:cs typeface="Arial MT"/>
              </a:rPr>
              <a:t>in</a:t>
            </a:r>
            <a:r>
              <a:rPr lang="en-US" sz="1800" spc="-20" dirty="0">
                <a:effectLst/>
                <a:latin typeface="Arial MT"/>
                <a:ea typeface="Arial MT"/>
                <a:cs typeface="Arial MT"/>
              </a:rPr>
              <a:t> </a:t>
            </a:r>
            <a:r>
              <a:rPr lang="en-US" sz="1800" spc="0" dirty="0">
                <a:effectLst/>
                <a:latin typeface="Arial MT"/>
                <a:ea typeface="Arial MT"/>
                <a:cs typeface="Arial MT"/>
              </a:rPr>
              <a:t>unique</a:t>
            </a:r>
            <a:r>
              <a:rPr lang="en-US" sz="1800" spc="-20" dirty="0">
                <a:effectLst/>
                <a:latin typeface="Arial MT"/>
                <a:ea typeface="Arial MT"/>
                <a:cs typeface="Arial MT"/>
              </a:rPr>
              <a:t> </a:t>
            </a:r>
            <a:r>
              <a:rPr lang="en-US" sz="1800" spc="0" dirty="0">
                <a:effectLst/>
                <a:latin typeface="Arial MT"/>
                <a:ea typeface="Arial MT"/>
                <a:cs typeface="Arial MT"/>
              </a:rPr>
              <a:t>products</a:t>
            </a:r>
            <a:r>
              <a:rPr lang="en-US" sz="1800" spc="-20" dirty="0">
                <a:effectLst/>
                <a:latin typeface="Arial MT"/>
                <a:ea typeface="Arial MT"/>
                <a:cs typeface="Arial MT"/>
              </a:rPr>
              <a:t> </a:t>
            </a:r>
            <a:r>
              <a:rPr lang="en-US" sz="1800" spc="0" dirty="0">
                <a:effectLst/>
                <a:latin typeface="Arial MT"/>
                <a:ea typeface="Arial MT"/>
                <a:cs typeface="Arial MT"/>
              </a:rPr>
              <a:t>in 2021 vs 2020? The final output contains these fields</a:t>
            </a:r>
            <a:r>
              <a:rPr lang="en-US" sz="1800" spc="0" dirty="0">
                <a:solidFill>
                  <a:schemeClr val="tx1">
                    <a:lumMod val="50000"/>
                    <a:lumOff val="50000"/>
                  </a:schemeClr>
                </a:solidFill>
                <a:effectLst/>
                <a:latin typeface="Arial MT"/>
                <a:ea typeface="Arial MT"/>
                <a:cs typeface="Arial MT"/>
              </a:rPr>
              <a:t>,</a:t>
            </a:r>
          </a:p>
          <a:p>
            <a:pPr marR="86995" algn="just">
              <a:lnSpc>
                <a:spcPct val="115000"/>
              </a:lnSpc>
              <a:spcBef>
                <a:spcPts val="5"/>
              </a:spcBef>
              <a:tabLst>
                <a:tab pos="456565" algn="l"/>
              </a:tabLst>
            </a:pPr>
            <a:r>
              <a:rPr lang="en-US" sz="1800" spc="-10" dirty="0">
                <a:solidFill>
                  <a:srgbClr val="FF0000"/>
                </a:solidFill>
                <a:effectLst/>
                <a:latin typeface="Arial MT"/>
                <a:ea typeface="Arial MT"/>
                <a:cs typeface="Arial MT"/>
              </a:rPr>
              <a:t>segment   product_count_2020    product_count_2021       difference</a:t>
            </a:r>
            <a:endParaRPr lang="en-IN" sz="1800" dirty="0">
              <a:effectLst/>
              <a:latin typeface="Arial MT"/>
              <a:ea typeface="Arial MT"/>
              <a:cs typeface="Arial MT"/>
            </a:endParaRPr>
          </a:p>
          <a:p>
            <a:pPr marR="86995" algn="just">
              <a:lnSpc>
                <a:spcPct val="115000"/>
              </a:lnSpc>
              <a:spcBef>
                <a:spcPts val="5"/>
              </a:spcBef>
              <a:tabLst>
                <a:tab pos="456565" algn="l"/>
              </a:tabLst>
            </a:pPr>
            <a:endParaRPr lang="en-IN" sz="1800" spc="0" dirty="0">
              <a:solidFill>
                <a:schemeClr val="tx1">
                  <a:lumMod val="50000"/>
                  <a:lumOff val="50000"/>
                </a:schemeClr>
              </a:solidFill>
              <a:effectLst/>
              <a:latin typeface="Arial MT"/>
              <a:ea typeface="Arial MT"/>
              <a:cs typeface="Arial MT"/>
            </a:endParaRPr>
          </a:p>
          <a:p>
            <a:pPr marR="86995" lvl="0" algn="just">
              <a:lnSpc>
                <a:spcPct val="115000"/>
              </a:lnSpc>
              <a:spcBef>
                <a:spcPts val="5"/>
              </a:spcBef>
              <a:tabLst>
                <a:tab pos="456565" algn="l"/>
              </a:tabLst>
            </a:pPr>
            <a:endParaRPr lang="en-IN" sz="1400" spc="0" dirty="0">
              <a:solidFill>
                <a:schemeClr val="tx1">
                  <a:lumMod val="50000"/>
                  <a:lumOff val="50000"/>
                </a:schemeClr>
              </a:solidFill>
              <a:effectLst/>
              <a:latin typeface="Arial MT"/>
              <a:ea typeface="Arial MT"/>
              <a:cs typeface="Arial MT"/>
            </a:endParaRPr>
          </a:p>
        </p:txBody>
      </p:sp>
      <p:graphicFrame>
        <p:nvGraphicFramePr>
          <p:cNvPr id="6" name="Table 5">
            <a:extLst>
              <a:ext uri="{FF2B5EF4-FFF2-40B4-BE49-F238E27FC236}">
                <a16:creationId xmlns:a16="http://schemas.microsoft.com/office/drawing/2014/main" id="{8C717A3E-2984-93D5-D548-F9B222563B39}"/>
              </a:ext>
            </a:extLst>
          </p:cNvPr>
          <p:cNvGraphicFramePr>
            <a:graphicFrameLocks noGrp="1"/>
          </p:cNvGraphicFramePr>
          <p:nvPr>
            <p:extLst>
              <p:ext uri="{D42A27DB-BD31-4B8C-83A1-F6EECF244321}">
                <p14:modId xmlns:p14="http://schemas.microsoft.com/office/powerpoint/2010/main" val="798851884"/>
              </p:ext>
            </p:extLst>
          </p:nvPr>
        </p:nvGraphicFramePr>
        <p:xfrm>
          <a:off x="123804" y="1472424"/>
          <a:ext cx="7093073" cy="370840"/>
        </p:xfrm>
        <a:graphic>
          <a:graphicData uri="http://schemas.openxmlformats.org/drawingml/2006/table">
            <a:tbl>
              <a:tblPr firstRow="1" bandRow="1">
                <a:tableStyleId>{5C22544A-7EE6-4342-B048-85BDC9FD1C3A}</a:tableStyleId>
              </a:tblPr>
              <a:tblGrid>
                <a:gridCol w="1046235">
                  <a:extLst>
                    <a:ext uri="{9D8B030D-6E8A-4147-A177-3AD203B41FA5}">
                      <a16:colId xmlns:a16="http://schemas.microsoft.com/office/drawing/2014/main" val="1330181988"/>
                    </a:ext>
                  </a:extLst>
                </a:gridCol>
                <a:gridCol w="2192593">
                  <a:extLst>
                    <a:ext uri="{9D8B030D-6E8A-4147-A177-3AD203B41FA5}">
                      <a16:colId xmlns:a16="http://schemas.microsoft.com/office/drawing/2014/main" val="1353161265"/>
                    </a:ext>
                  </a:extLst>
                </a:gridCol>
                <a:gridCol w="2418736">
                  <a:extLst>
                    <a:ext uri="{9D8B030D-6E8A-4147-A177-3AD203B41FA5}">
                      <a16:colId xmlns:a16="http://schemas.microsoft.com/office/drawing/2014/main" val="2597494883"/>
                    </a:ext>
                  </a:extLst>
                </a:gridCol>
                <a:gridCol w="1435509">
                  <a:extLst>
                    <a:ext uri="{9D8B030D-6E8A-4147-A177-3AD203B41FA5}">
                      <a16:colId xmlns:a16="http://schemas.microsoft.com/office/drawing/2014/main" val="564131136"/>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3036930"/>
                  </a:ext>
                </a:extLst>
              </a:tr>
            </a:tbl>
          </a:graphicData>
        </a:graphic>
      </p:graphicFrame>
      <p:sp>
        <p:nvSpPr>
          <p:cNvPr id="10" name="TextBox 9">
            <a:extLst>
              <a:ext uri="{FF2B5EF4-FFF2-40B4-BE49-F238E27FC236}">
                <a16:creationId xmlns:a16="http://schemas.microsoft.com/office/drawing/2014/main" id="{6BB00992-11B0-EE2A-2A09-74279AEA76A3}"/>
              </a:ext>
            </a:extLst>
          </p:cNvPr>
          <p:cNvSpPr txBox="1"/>
          <p:nvPr/>
        </p:nvSpPr>
        <p:spPr>
          <a:xfrm>
            <a:off x="270387" y="1843264"/>
            <a:ext cx="1000017" cy="369332"/>
          </a:xfrm>
          <a:prstGeom prst="rect">
            <a:avLst/>
          </a:prstGeom>
          <a:noFill/>
        </p:spPr>
        <p:txBody>
          <a:bodyPr wrap="none" rtlCol="0">
            <a:spAutoFit/>
          </a:bodyPr>
          <a:lstStyle/>
          <a:p>
            <a:r>
              <a:rPr lang="en-IN" b="1" dirty="0"/>
              <a:t>Query</a:t>
            </a:r>
            <a:r>
              <a:rPr lang="en-IN" b="1" dirty="0">
                <a:sym typeface="Wingdings" panose="05000000000000000000" pitchFamily="2" charset="2"/>
              </a:rPr>
              <a:t></a:t>
            </a:r>
            <a:endParaRPr lang="en-IN" b="1" dirty="0"/>
          </a:p>
        </p:txBody>
      </p:sp>
      <p:sp>
        <p:nvSpPr>
          <p:cNvPr id="7" name="TextBox 6">
            <a:extLst>
              <a:ext uri="{FF2B5EF4-FFF2-40B4-BE49-F238E27FC236}">
                <a16:creationId xmlns:a16="http://schemas.microsoft.com/office/drawing/2014/main" id="{D5991DEC-622F-83DC-CFF3-40B3A124C868}"/>
              </a:ext>
            </a:extLst>
          </p:cNvPr>
          <p:cNvSpPr txBox="1"/>
          <p:nvPr/>
        </p:nvSpPr>
        <p:spPr>
          <a:xfrm>
            <a:off x="270387" y="2252811"/>
            <a:ext cx="6174658" cy="2705356"/>
          </a:xfrm>
          <a:prstGeom prst="rect">
            <a:avLst/>
          </a:prstGeom>
          <a:noFill/>
        </p:spPr>
        <p:txBody>
          <a:bodyPr wrap="square">
            <a:spAutoFit/>
          </a:bodyPr>
          <a:lstStyle/>
          <a:p>
            <a:pPr>
              <a:buNone/>
            </a:pPr>
            <a:r>
              <a:rPr lang="en-US" sz="1200" dirty="0">
                <a:effectLst/>
                <a:latin typeface="Roboto" panose="02000000000000000000" pitchFamily="2" charset="0"/>
                <a:ea typeface="Arial MT"/>
                <a:cs typeface="Arial MT"/>
              </a:rPr>
              <a:t>with cte1 as(</a:t>
            </a:r>
            <a:endParaRPr lang="en-IN" sz="1200" dirty="0">
              <a:effectLst/>
              <a:latin typeface="Arial MT"/>
              <a:ea typeface="Arial MT"/>
              <a:cs typeface="Arial MT"/>
            </a:endParaRPr>
          </a:p>
          <a:p>
            <a:pPr>
              <a:buNone/>
            </a:pPr>
            <a:r>
              <a:rPr lang="en-US" sz="1200" dirty="0">
                <a:effectLst/>
                <a:latin typeface="Roboto" panose="02000000000000000000" pitchFamily="2" charset="0"/>
                <a:ea typeface="Arial MT"/>
                <a:cs typeface="Arial MT"/>
              </a:rPr>
              <a:t>select </a:t>
            </a:r>
            <a:r>
              <a:rPr lang="en-US" sz="1200" dirty="0" err="1">
                <a:effectLst/>
                <a:latin typeface="Roboto" panose="02000000000000000000" pitchFamily="2" charset="0"/>
                <a:ea typeface="Arial MT"/>
                <a:cs typeface="Arial MT"/>
              </a:rPr>
              <a:t>p.segment</a:t>
            </a:r>
            <a:r>
              <a:rPr lang="en-US" sz="1200" dirty="0">
                <a:effectLst/>
                <a:latin typeface="Roboto" panose="02000000000000000000" pitchFamily="2" charset="0"/>
                <a:ea typeface="Arial MT"/>
                <a:cs typeface="Arial MT"/>
              </a:rPr>
              <a:t>,</a:t>
            </a:r>
            <a:endParaRPr lang="en-IN" sz="1200" dirty="0">
              <a:effectLst/>
              <a:latin typeface="Arial MT"/>
              <a:ea typeface="Arial MT"/>
              <a:cs typeface="Arial MT"/>
            </a:endParaRPr>
          </a:p>
          <a:p>
            <a:pPr>
              <a:buNone/>
            </a:pPr>
            <a:r>
              <a:rPr lang="en-US" sz="1200" dirty="0">
                <a:effectLst/>
                <a:latin typeface="Roboto" panose="02000000000000000000" pitchFamily="2" charset="0"/>
                <a:ea typeface="Arial MT"/>
                <a:cs typeface="Arial MT"/>
              </a:rPr>
              <a:t>count(distinct case when </a:t>
            </a:r>
            <a:r>
              <a:rPr lang="en-US" sz="1200" dirty="0" err="1">
                <a:effectLst/>
                <a:latin typeface="Roboto" panose="02000000000000000000" pitchFamily="2" charset="0"/>
                <a:ea typeface="Arial MT"/>
                <a:cs typeface="Arial MT"/>
              </a:rPr>
              <a:t>s.fiscal_year</a:t>
            </a:r>
            <a:r>
              <a:rPr lang="en-US" sz="1200" dirty="0">
                <a:effectLst/>
                <a:latin typeface="Roboto" panose="02000000000000000000" pitchFamily="2" charset="0"/>
                <a:ea typeface="Arial MT"/>
                <a:cs typeface="Arial MT"/>
              </a:rPr>
              <a:t>=2021 then </a:t>
            </a:r>
            <a:r>
              <a:rPr lang="en-US" sz="1200" dirty="0" err="1">
                <a:effectLst/>
                <a:latin typeface="Roboto" panose="02000000000000000000" pitchFamily="2" charset="0"/>
                <a:ea typeface="Arial MT"/>
                <a:cs typeface="Arial MT"/>
              </a:rPr>
              <a:t>s.product_code</a:t>
            </a:r>
            <a:r>
              <a:rPr lang="en-US" sz="1200" dirty="0">
                <a:effectLst/>
                <a:latin typeface="Roboto" panose="02000000000000000000" pitchFamily="2" charset="0"/>
                <a:ea typeface="Arial MT"/>
                <a:cs typeface="Arial MT"/>
              </a:rPr>
              <a:t> end) as prod_count_2021,</a:t>
            </a:r>
            <a:endParaRPr lang="en-IN" sz="1200" dirty="0">
              <a:effectLst/>
              <a:latin typeface="Arial MT"/>
              <a:ea typeface="Arial MT"/>
              <a:cs typeface="Arial MT"/>
            </a:endParaRPr>
          </a:p>
          <a:p>
            <a:pPr>
              <a:buNone/>
            </a:pPr>
            <a:r>
              <a:rPr lang="en-US" sz="1200" dirty="0">
                <a:effectLst/>
                <a:latin typeface="Roboto" panose="02000000000000000000" pitchFamily="2" charset="0"/>
                <a:ea typeface="Arial MT"/>
                <a:cs typeface="Arial MT"/>
              </a:rPr>
              <a:t>count(distinct case when </a:t>
            </a:r>
            <a:r>
              <a:rPr lang="en-US" sz="1200" dirty="0" err="1">
                <a:effectLst/>
                <a:latin typeface="Roboto" panose="02000000000000000000" pitchFamily="2" charset="0"/>
                <a:ea typeface="Arial MT"/>
                <a:cs typeface="Arial MT"/>
              </a:rPr>
              <a:t>s.fiscal_year</a:t>
            </a:r>
            <a:r>
              <a:rPr lang="en-US" sz="1200" dirty="0">
                <a:effectLst/>
                <a:latin typeface="Roboto" panose="02000000000000000000" pitchFamily="2" charset="0"/>
                <a:ea typeface="Arial MT"/>
                <a:cs typeface="Arial MT"/>
              </a:rPr>
              <a:t>=2020 then </a:t>
            </a:r>
            <a:r>
              <a:rPr lang="en-US" sz="1200" dirty="0" err="1">
                <a:effectLst/>
                <a:latin typeface="Roboto" panose="02000000000000000000" pitchFamily="2" charset="0"/>
                <a:ea typeface="Arial MT"/>
                <a:cs typeface="Arial MT"/>
              </a:rPr>
              <a:t>s.product_code</a:t>
            </a:r>
            <a:r>
              <a:rPr lang="en-US" sz="1200" dirty="0">
                <a:effectLst/>
                <a:latin typeface="Roboto" panose="02000000000000000000" pitchFamily="2" charset="0"/>
                <a:ea typeface="Arial MT"/>
                <a:cs typeface="Arial MT"/>
              </a:rPr>
              <a:t> end) as prod_count_2020</a:t>
            </a:r>
            <a:endParaRPr lang="en-IN" sz="1200" dirty="0">
              <a:effectLst/>
              <a:latin typeface="Arial MT"/>
              <a:ea typeface="Arial MT"/>
              <a:cs typeface="Arial MT"/>
            </a:endParaRPr>
          </a:p>
          <a:p>
            <a:pPr marL="1370965" marR="2600960">
              <a:lnSpc>
                <a:spcPct val="115000"/>
              </a:lnSpc>
              <a:buNone/>
            </a:pPr>
            <a:r>
              <a:rPr lang="en-US" sz="1200" spc="-10" dirty="0">
                <a:effectLst/>
                <a:latin typeface="Arial MT"/>
                <a:ea typeface="Arial MT"/>
                <a:cs typeface="Arial MT"/>
              </a:rPr>
              <a:t> </a:t>
            </a:r>
            <a:endParaRPr lang="en-IN" sz="1200" dirty="0">
              <a:effectLst/>
              <a:latin typeface="Arial MT"/>
              <a:ea typeface="Arial MT"/>
              <a:cs typeface="Arial MT"/>
            </a:endParaRPr>
          </a:p>
          <a:p>
            <a:pPr>
              <a:buNone/>
            </a:pPr>
            <a:r>
              <a:rPr lang="en-US" sz="1200" dirty="0">
                <a:effectLst/>
                <a:latin typeface="Roboto" panose="02000000000000000000" pitchFamily="2" charset="0"/>
                <a:ea typeface="Arial MT"/>
                <a:cs typeface="Arial MT"/>
              </a:rPr>
              <a:t>from </a:t>
            </a:r>
            <a:r>
              <a:rPr lang="en-US" sz="1200" dirty="0" err="1">
                <a:effectLst/>
                <a:latin typeface="Roboto" panose="02000000000000000000" pitchFamily="2" charset="0"/>
                <a:ea typeface="Arial MT"/>
                <a:cs typeface="Arial MT"/>
              </a:rPr>
              <a:t>fact_sales_monthly</a:t>
            </a:r>
            <a:r>
              <a:rPr lang="en-US" sz="1200" dirty="0">
                <a:effectLst/>
                <a:latin typeface="Roboto" panose="02000000000000000000" pitchFamily="2" charset="0"/>
                <a:ea typeface="Arial MT"/>
                <a:cs typeface="Arial MT"/>
              </a:rPr>
              <a:t> s</a:t>
            </a:r>
            <a:endParaRPr lang="en-IN" sz="1200" dirty="0">
              <a:effectLst/>
              <a:latin typeface="Arial MT"/>
              <a:ea typeface="Arial MT"/>
              <a:cs typeface="Arial MT"/>
            </a:endParaRPr>
          </a:p>
          <a:p>
            <a:pPr>
              <a:buNone/>
            </a:pPr>
            <a:r>
              <a:rPr lang="en-US" sz="1200" dirty="0">
                <a:effectLst/>
                <a:latin typeface="Roboto" panose="02000000000000000000" pitchFamily="2" charset="0"/>
                <a:ea typeface="Arial MT"/>
                <a:cs typeface="Arial MT"/>
              </a:rPr>
              <a:t>join </a:t>
            </a:r>
            <a:r>
              <a:rPr lang="en-US" sz="1200" dirty="0" err="1">
                <a:effectLst/>
                <a:latin typeface="Roboto" panose="02000000000000000000" pitchFamily="2" charset="0"/>
                <a:ea typeface="Arial MT"/>
                <a:cs typeface="Arial MT"/>
              </a:rPr>
              <a:t>dim_product</a:t>
            </a:r>
            <a:r>
              <a:rPr lang="en-US" sz="1200" dirty="0">
                <a:effectLst/>
                <a:latin typeface="Roboto" panose="02000000000000000000" pitchFamily="2" charset="0"/>
                <a:ea typeface="Arial MT"/>
                <a:cs typeface="Arial MT"/>
              </a:rPr>
              <a:t> p</a:t>
            </a:r>
            <a:endParaRPr lang="en-IN" sz="1200" dirty="0">
              <a:effectLst/>
              <a:latin typeface="Arial MT"/>
              <a:ea typeface="Arial MT"/>
              <a:cs typeface="Arial MT"/>
            </a:endParaRPr>
          </a:p>
          <a:p>
            <a:pPr>
              <a:buNone/>
            </a:pPr>
            <a:r>
              <a:rPr lang="en-US" sz="1200" dirty="0">
                <a:effectLst/>
                <a:latin typeface="Roboto" panose="02000000000000000000" pitchFamily="2" charset="0"/>
                <a:ea typeface="Arial MT"/>
                <a:cs typeface="Arial MT"/>
              </a:rPr>
              <a:t>on </a:t>
            </a:r>
            <a:r>
              <a:rPr lang="en-US" sz="1200" dirty="0" err="1">
                <a:effectLst/>
                <a:latin typeface="Roboto" panose="02000000000000000000" pitchFamily="2" charset="0"/>
                <a:ea typeface="Arial MT"/>
                <a:cs typeface="Arial MT"/>
              </a:rPr>
              <a:t>p.product_code</a:t>
            </a:r>
            <a:r>
              <a:rPr lang="en-US" sz="1200" dirty="0">
                <a:effectLst/>
                <a:latin typeface="Roboto" panose="02000000000000000000" pitchFamily="2" charset="0"/>
                <a:ea typeface="Arial MT"/>
                <a:cs typeface="Arial MT"/>
              </a:rPr>
              <a:t>=</a:t>
            </a:r>
            <a:r>
              <a:rPr lang="en-US" sz="1200" dirty="0" err="1">
                <a:effectLst/>
                <a:latin typeface="Roboto" panose="02000000000000000000" pitchFamily="2" charset="0"/>
                <a:ea typeface="Arial MT"/>
                <a:cs typeface="Arial MT"/>
              </a:rPr>
              <a:t>s.product_code</a:t>
            </a:r>
            <a:endParaRPr lang="en-IN" sz="1200" dirty="0">
              <a:effectLst/>
              <a:latin typeface="Arial MT"/>
              <a:ea typeface="Arial MT"/>
              <a:cs typeface="Arial MT"/>
            </a:endParaRPr>
          </a:p>
          <a:p>
            <a:pPr>
              <a:buNone/>
            </a:pPr>
            <a:r>
              <a:rPr lang="en-US" sz="1200" dirty="0">
                <a:effectLst/>
                <a:latin typeface="Roboto" panose="02000000000000000000" pitchFamily="2" charset="0"/>
                <a:ea typeface="Arial MT"/>
                <a:cs typeface="Arial MT"/>
              </a:rPr>
              <a:t>group by </a:t>
            </a:r>
            <a:r>
              <a:rPr lang="en-US" sz="1200" dirty="0" err="1">
                <a:effectLst/>
                <a:latin typeface="Roboto" panose="02000000000000000000" pitchFamily="2" charset="0"/>
                <a:ea typeface="Arial MT"/>
                <a:cs typeface="Arial MT"/>
              </a:rPr>
              <a:t>p.segment</a:t>
            </a:r>
            <a:r>
              <a:rPr lang="en-US" sz="1200" dirty="0">
                <a:effectLst/>
                <a:latin typeface="Roboto" panose="02000000000000000000" pitchFamily="2" charset="0"/>
                <a:ea typeface="Arial MT"/>
                <a:cs typeface="Arial MT"/>
              </a:rPr>
              <a:t>)</a:t>
            </a:r>
            <a:endParaRPr lang="en-IN" sz="1200" dirty="0">
              <a:effectLst/>
              <a:latin typeface="Arial MT"/>
              <a:ea typeface="Arial MT"/>
              <a:cs typeface="Arial MT"/>
            </a:endParaRPr>
          </a:p>
          <a:p>
            <a:pPr>
              <a:buNone/>
            </a:pPr>
            <a:r>
              <a:rPr lang="en-US" sz="1200" dirty="0">
                <a:effectLst/>
                <a:latin typeface="Roboto" panose="02000000000000000000" pitchFamily="2" charset="0"/>
                <a:ea typeface="Arial MT"/>
                <a:cs typeface="Arial MT"/>
              </a:rPr>
              <a:t> </a:t>
            </a:r>
            <a:endParaRPr lang="en-IN" sz="1200" dirty="0">
              <a:effectLst/>
              <a:latin typeface="Arial MT"/>
              <a:ea typeface="Arial MT"/>
              <a:cs typeface="Arial MT"/>
            </a:endParaRPr>
          </a:p>
          <a:p>
            <a:pPr>
              <a:buNone/>
            </a:pPr>
            <a:r>
              <a:rPr lang="en-US" sz="1200" dirty="0">
                <a:effectLst/>
                <a:latin typeface="Roboto" panose="02000000000000000000" pitchFamily="2" charset="0"/>
                <a:ea typeface="Arial MT"/>
                <a:cs typeface="Arial MT"/>
              </a:rPr>
              <a:t>select *,(prod_count_2021-prod_count_2020) as diff</a:t>
            </a:r>
            <a:endParaRPr lang="en-IN" sz="1200" dirty="0">
              <a:effectLst/>
              <a:latin typeface="Arial MT"/>
              <a:ea typeface="Arial MT"/>
              <a:cs typeface="Arial MT"/>
            </a:endParaRPr>
          </a:p>
          <a:p>
            <a:r>
              <a:rPr lang="en-US" sz="1200" dirty="0">
                <a:effectLst/>
                <a:latin typeface="Roboto" panose="02000000000000000000" pitchFamily="2" charset="0"/>
                <a:ea typeface="Arial MT"/>
                <a:cs typeface="Arial MT"/>
              </a:rPr>
              <a:t>from cte1</a:t>
            </a:r>
            <a:endParaRPr lang="en-IN" sz="1200" dirty="0">
              <a:effectLst/>
              <a:latin typeface="Arial MT"/>
              <a:ea typeface="Arial MT"/>
              <a:cs typeface="Arial MT"/>
            </a:endParaRPr>
          </a:p>
        </p:txBody>
      </p:sp>
      <p:pic>
        <p:nvPicPr>
          <p:cNvPr id="8" name="Picture 7">
            <a:extLst>
              <a:ext uri="{FF2B5EF4-FFF2-40B4-BE49-F238E27FC236}">
                <a16:creationId xmlns:a16="http://schemas.microsoft.com/office/drawing/2014/main" id="{39992974-48C0-3ECC-2812-ABCF5DB1CA04}"/>
              </a:ext>
            </a:extLst>
          </p:cNvPr>
          <p:cNvPicPr>
            <a:picLocks noChangeAspect="1"/>
          </p:cNvPicPr>
          <p:nvPr/>
        </p:nvPicPr>
        <p:blipFill>
          <a:blip r:embed="rId3"/>
          <a:stretch>
            <a:fillRect/>
          </a:stretch>
        </p:blipFill>
        <p:spPr>
          <a:xfrm>
            <a:off x="388375" y="4972634"/>
            <a:ext cx="4626077" cy="1749487"/>
          </a:xfrm>
          <a:prstGeom prst="rect">
            <a:avLst/>
          </a:prstGeom>
        </p:spPr>
      </p:pic>
      <p:graphicFrame>
        <p:nvGraphicFramePr>
          <p:cNvPr id="9" name="Chart 8">
            <a:extLst>
              <a:ext uri="{FF2B5EF4-FFF2-40B4-BE49-F238E27FC236}">
                <a16:creationId xmlns:a16="http://schemas.microsoft.com/office/drawing/2014/main" id="{3732B67C-57D9-EC85-374F-77279ADE0DCF}"/>
              </a:ext>
            </a:extLst>
          </p:cNvPr>
          <p:cNvGraphicFramePr>
            <a:graphicFrameLocks/>
          </p:cNvGraphicFramePr>
          <p:nvPr>
            <p:extLst>
              <p:ext uri="{D42A27DB-BD31-4B8C-83A1-F6EECF244321}">
                <p14:modId xmlns:p14="http://schemas.microsoft.com/office/powerpoint/2010/main" val="1797583188"/>
              </p:ext>
            </p:extLst>
          </p:nvPr>
        </p:nvGraphicFramePr>
        <p:xfrm>
          <a:off x="5718359" y="2738206"/>
          <a:ext cx="5677228" cy="352494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989495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6246D-ACBA-4709-280A-402536142F5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9ECA50D-06B7-1DA2-3711-86EF4AADAE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061" cy="6858000"/>
          </a:xfrm>
          <a:prstGeom prst="rect">
            <a:avLst/>
          </a:prstGeom>
        </p:spPr>
      </p:pic>
      <p:pic>
        <p:nvPicPr>
          <p:cNvPr id="4" name="Picture 3">
            <a:extLst>
              <a:ext uri="{FF2B5EF4-FFF2-40B4-BE49-F238E27FC236}">
                <a16:creationId xmlns:a16="http://schemas.microsoft.com/office/drawing/2014/main" id="{CAF5E6A9-4CA0-311F-C033-DEE648025020}"/>
              </a:ext>
            </a:extLst>
          </p:cNvPr>
          <p:cNvPicPr>
            <a:picLocks noChangeAspect="1"/>
          </p:cNvPicPr>
          <p:nvPr/>
        </p:nvPicPr>
        <p:blipFill>
          <a:blip r:embed="rId3"/>
          <a:stretch>
            <a:fillRect/>
          </a:stretch>
        </p:blipFill>
        <p:spPr>
          <a:xfrm>
            <a:off x="623812" y="2195252"/>
            <a:ext cx="4770533" cy="3863675"/>
          </a:xfrm>
          <a:prstGeom prst="rect">
            <a:avLst/>
          </a:prstGeom>
        </p:spPr>
      </p:pic>
      <p:sp>
        <p:nvSpPr>
          <p:cNvPr id="5" name="TextBox 4">
            <a:extLst>
              <a:ext uri="{FF2B5EF4-FFF2-40B4-BE49-F238E27FC236}">
                <a16:creationId xmlns:a16="http://schemas.microsoft.com/office/drawing/2014/main" id="{B7557281-ADE3-29E6-D3C5-6F08A5F24C10}"/>
              </a:ext>
            </a:extLst>
          </p:cNvPr>
          <p:cNvSpPr txBox="1"/>
          <p:nvPr/>
        </p:nvSpPr>
        <p:spPr>
          <a:xfrm>
            <a:off x="123804" y="185556"/>
            <a:ext cx="11189110" cy="2185663"/>
          </a:xfrm>
          <a:prstGeom prst="rect">
            <a:avLst/>
          </a:prstGeom>
          <a:noFill/>
        </p:spPr>
        <p:txBody>
          <a:bodyPr wrap="square">
            <a:spAutoFit/>
          </a:bodyPr>
          <a:lstStyle/>
          <a:p>
            <a:pPr>
              <a:spcBef>
                <a:spcPts val="5"/>
              </a:spcBef>
              <a:buNone/>
            </a:pPr>
            <a:r>
              <a:rPr lang="en-US" sz="1800" b="1" spc="-10" dirty="0">
                <a:effectLst/>
                <a:latin typeface="Arial" panose="020B0604020202020204" pitchFamily="34" charset="0"/>
                <a:ea typeface="Arial MT"/>
                <a:cs typeface="Arial MT"/>
              </a:rPr>
              <a:t>Requests:</a:t>
            </a:r>
            <a:endParaRPr lang="en-IN" sz="1400" dirty="0">
              <a:effectLst/>
              <a:latin typeface="Arial MT"/>
              <a:ea typeface="Arial MT"/>
              <a:cs typeface="Arial MT"/>
            </a:endParaRPr>
          </a:p>
          <a:p>
            <a:pPr>
              <a:spcBef>
                <a:spcPts val="345"/>
              </a:spcBef>
              <a:buNone/>
            </a:pPr>
            <a:r>
              <a:rPr lang="en-US" sz="1800" b="1" dirty="0">
                <a:effectLst/>
                <a:latin typeface="Arial" panose="020B0604020202020204" pitchFamily="34" charset="0"/>
                <a:ea typeface="Arial MT"/>
                <a:cs typeface="Arial MT"/>
              </a:rPr>
              <a:t> </a:t>
            </a:r>
            <a:endParaRPr lang="en-IN" sz="1800" dirty="0">
              <a:effectLst/>
              <a:latin typeface="Arial MT"/>
              <a:ea typeface="Arial MT"/>
              <a:cs typeface="Arial MT"/>
            </a:endParaRPr>
          </a:p>
          <a:p>
            <a:pPr marR="281940" lvl="0">
              <a:lnSpc>
                <a:spcPct val="115000"/>
              </a:lnSpc>
              <a:spcBef>
                <a:spcPts val="5"/>
              </a:spcBef>
              <a:tabLst>
                <a:tab pos="456565" algn="l"/>
              </a:tabLst>
            </a:pPr>
            <a:r>
              <a:rPr lang="en-US" sz="1800" spc="0" dirty="0">
                <a:effectLst/>
                <a:latin typeface="Roboto" panose="02000000000000000000" pitchFamily="2" charset="0"/>
                <a:ea typeface="Arial MT"/>
                <a:cs typeface="Arial MT"/>
              </a:rPr>
              <a:t>5.Get</a:t>
            </a:r>
            <a:r>
              <a:rPr lang="en-US" sz="1800" spc="-20" dirty="0">
                <a:effectLst/>
                <a:latin typeface="Roboto" panose="02000000000000000000" pitchFamily="2" charset="0"/>
                <a:ea typeface="Arial MT"/>
                <a:cs typeface="Arial MT"/>
              </a:rPr>
              <a:t> </a:t>
            </a:r>
            <a:r>
              <a:rPr lang="en-US" sz="1800" spc="0" dirty="0">
                <a:effectLst/>
                <a:latin typeface="Roboto" panose="02000000000000000000" pitchFamily="2" charset="0"/>
                <a:ea typeface="Arial MT"/>
                <a:cs typeface="Arial MT"/>
              </a:rPr>
              <a:t>the</a:t>
            </a:r>
            <a:r>
              <a:rPr lang="en-US" sz="1800" spc="-20" dirty="0">
                <a:effectLst/>
                <a:latin typeface="Roboto" panose="02000000000000000000" pitchFamily="2" charset="0"/>
                <a:ea typeface="Arial MT"/>
                <a:cs typeface="Arial MT"/>
              </a:rPr>
              <a:t> </a:t>
            </a:r>
            <a:r>
              <a:rPr lang="en-US" sz="1800" spc="0" dirty="0">
                <a:effectLst/>
                <a:latin typeface="Roboto" panose="02000000000000000000" pitchFamily="2" charset="0"/>
                <a:ea typeface="Arial MT"/>
                <a:cs typeface="Arial MT"/>
              </a:rPr>
              <a:t>products</a:t>
            </a:r>
            <a:r>
              <a:rPr lang="en-US" sz="1800" spc="-20" dirty="0">
                <a:effectLst/>
                <a:latin typeface="Roboto" panose="02000000000000000000" pitchFamily="2" charset="0"/>
                <a:ea typeface="Arial MT"/>
                <a:cs typeface="Arial MT"/>
              </a:rPr>
              <a:t> </a:t>
            </a:r>
            <a:r>
              <a:rPr lang="en-US" sz="1800" spc="0" dirty="0">
                <a:effectLst/>
                <a:latin typeface="Roboto" panose="02000000000000000000" pitchFamily="2" charset="0"/>
                <a:ea typeface="Arial MT"/>
                <a:cs typeface="Arial MT"/>
              </a:rPr>
              <a:t>that</a:t>
            </a:r>
            <a:r>
              <a:rPr lang="en-US" sz="1800" spc="-20" dirty="0">
                <a:effectLst/>
                <a:latin typeface="Roboto" panose="02000000000000000000" pitchFamily="2" charset="0"/>
                <a:ea typeface="Arial MT"/>
                <a:cs typeface="Arial MT"/>
              </a:rPr>
              <a:t> </a:t>
            </a:r>
            <a:r>
              <a:rPr lang="en-US" sz="1800" spc="0" dirty="0">
                <a:effectLst/>
                <a:latin typeface="Roboto" panose="02000000000000000000" pitchFamily="2" charset="0"/>
                <a:ea typeface="Arial MT"/>
                <a:cs typeface="Arial MT"/>
              </a:rPr>
              <a:t>have</a:t>
            </a:r>
            <a:r>
              <a:rPr lang="en-US" sz="1800" spc="-20" dirty="0">
                <a:effectLst/>
                <a:latin typeface="Roboto" panose="02000000000000000000" pitchFamily="2" charset="0"/>
                <a:ea typeface="Arial MT"/>
                <a:cs typeface="Arial MT"/>
              </a:rPr>
              <a:t> </a:t>
            </a:r>
            <a:r>
              <a:rPr lang="en-US" sz="1800" spc="0" dirty="0">
                <a:effectLst/>
                <a:latin typeface="Roboto" panose="02000000000000000000" pitchFamily="2" charset="0"/>
                <a:ea typeface="Arial MT"/>
                <a:cs typeface="Arial MT"/>
              </a:rPr>
              <a:t>the</a:t>
            </a:r>
            <a:r>
              <a:rPr lang="en-US" sz="1800" spc="-20" dirty="0">
                <a:effectLst/>
                <a:latin typeface="Roboto" panose="02000000000000000000" pitchFamily="2" charset="0"/>
                <a:ea typeface="Arial MT"/>
                <a:cs typeface="Arial MT"/>
              </a:rPr>
              <a:t> </a:t>
            </a:r>
            <a:r>
              <a:rPr lang="en-US" sz="1800" spc="0" dirty="0">
                <a:effectLst/>
                <a:latin typeface="Roboto" panose="02000000000000000000" pitchFamily="2" charset="0"/>
                <a:ea typeface="Arial MT"/>
                <a:cs typeface="Arial MT"/>
              </a:rPr>
              <a:t>highest</a:t>
            </a:r>
            <a:r>
              <a:rPr lang="en-US" sz="1800" spc="-20" dirty="0">
                <a:effectLst/>
                <a:latin typeface="Roboto" panose="02000000000000000000" pitchFamily="2" charset="0"/>
                <a:ea typeface="Arial MT"/>
                <a:cs typeface="Arial MT"/>
              </a:rPr>
              <a:t> </a:t>
            </a:r>
            <a:r>
              <a:rPr lang="en-US" sz="1800" spc="0" dirty="0">
                <a:effectLst/>
                <a:latin typeface="Roboto" panose="02000000000000000000" pitchFamily="2" charset="0"/>
                <a:ea typeface="Arial MT"/>
                <a:cs typeface="Arial MT"/>
              </a:rPr>
              <a:t>and</a:t>
            </a:r>
            <a:r>
              <a:rPr lang="en-US" sz="1800" spc="-20" dirty="0">
                <a:effectLst/>
                <a:latin typeface="Roboto" panose="02000000000000000000" pitchFamily="2" charset="0"/>
                <a:ea typeface="Arial MT"/>
                <a:cs typeface="Arial MT"/>
              </a:rPr>
              <a:t> </a:t>
            </a:r>
            <a:r>
              <a:rPr lang="en-US" sz="1800" spc="0" dirty="0">
                <a:effectLst/>
                <a:latin typeface="Roboto" panose="02000000000000000000" pitchFamily="2" charset="0"/>
                <a:ea typeface="Arial MT"/>
                <a:cs typeface="Arial MT"/>
              </a:rPr>
              <a:t>lowest</a:t>
            </a:r>
            <a:r>
              <a:rPr lang="en-US" sz="1800" spc="-20" dirty="0">
                <a:effectLst/>
                <a:latin typeface="Roboto" panose="02000000000000000000" pitchFamily="2" charset="0"/>
                <a:ea typeface="Arial MT"/>
                <a:cs typeface="Arial MT"/>
              </a:rPr>
              <a:t> </a:t>
            </a:r>
            <a:r>
              <a:rPr lang="en-US" sz="1800" spc="0" dirty="0">
                <a:effectLst/>
                <a:latin typeface="Roboto" panose="02000000000000000000" pitchFamily="2" charset="0"/>
                <a:ea typeface="Arial MT"/>
                <a:cs typeface="Arial MT"/>
              </a:rPr>
              <a:t>manufacturing</a:t>
            </a:r>
            <a:r>
              <a:rPr lang="en-US" sz="1800" spc="-20" dirty="0">
                <a:effectLst/>
                <a:latin typeface="Roboto" panose="02000000000000000000" pitchFamily="2" charset="0"/>
                <a:ea typeface="Arial MT"/>
                <a:cs typeface="Arial MT"/>
              </a:rPr>
              <a:t> </a:t>
            </a:r>
            <a:r>
              <a:rPr lang="en-US" sz="1800" spc="0" dirty="0">
                <a:effectLst/>
                <a:latin typeface="Roboto" panose="02000000000000000000" pitchFamily="2" charset="0"/>
                <a:ea typeface="Arial MT"/>
                <a:cs typeface="Arial MT"/>
              </a:rPr>
              <a:t>costs. The final output should contain these fields,</a:t>
            </a:r>
            <a:endParaRPr lang="en-IN" sz="1800" spc="0" dirty="0">
              <a:effectLst/>
              <a:latin typeface="Arial MT"/>
              <a:ea typeface="Arial MT"/>
              <a:cs typeface="Arial MT"/>
            </a:endParaRPr>
          </a:p>
          <a:p>
            <a:pPr marR="86995" algn="just">
              <a:lnSpc>
                <a:spcPct val="115000"/>
              </a:lnSpc>
              <a:spcBef>
                <a:spcPts val="5"/>
              </a:spcBef>
              <a:tabLst>
                <a:tab pos="456565" algn="l"/>
              </a:tabLst>
            </a:pPr>
            <a:r>
              <a:rPr lang="en-US" sz="1800" spc="-10" dirty="0" err="1">
                <a:solidFill>
                  <a:schemeClr val="tx1">
                    <a:lumMod val="50000"/>
                    <a:lumOff val="50000"/>
                  </a:schemeClr>
                </a:solidFill>
                <a:effectLst/>
                <a:latin typeface="Roboto" panose="02000000000000000000" pitchFamily="2" charset="0"/>
                <a:ea typeface="Arial MT"/>
                <a:cs typeface="Arial MT"/>
              </a:rPr>
              <a:t>product_code</a:t>
            </a:r>
            <a:r>
              <a:rPr lang="en-US" sz="1800" spc="-10" dirty="0">
                <a:solidFill>
                  <a:schemeClr val="tx1">
                    <a:lumMod val="50000"/>
                    <a:lumOff val="50000"/>
                  </a:schemeClr>
                </a:solidFill>
                <a:effectLst/>
                <a:latin typeface="Roboto" panose="02000000000000000000" pitchFamily="2" charset="0"/>
                <a:ea typeface="Arial MT"/>
                <a:cs typeface="Arial MT"/>
              </a:rPr>
              <a:t> , product ,   </a:t>
            </a:r>
            <a:r>
              <a:rPr lang="en-US" sz="1800" spc="-10" dirty="0" err="1">
                <a:solidFill>
                  <a:schemeClr val="tx1">
                    <a:lumMod val="50000"/>
                    <a:lumOff val="50000"/>
                  </a:schemeClr>
                </a:solidFill>
                <a:effectLst/>
                <a:latin typeface="Roboto" panose="02000000000000000000" pitchFamily="2" charset="0"/>
                <a:ea typeface="Arial MT"/>
                <a:cs typeface="Arial MT"/>
              </a:rPr>
              <a:t>manufacturing_cost</a:t>
            </a:r>
            <a:endParaRPr lang="en-IN" sz="1800" dirty="0">
              <a:solidFill>
                <a:schemeClr val="tx1">
                  <a:lumMod val="50000"/>
                  <a:lumOff val="50000"/>
                </a:schemeClr>
              </a:solidFill>
              <a:effectLst/>
              <a:latin typeface="Arial MT"/>
              <a:ea typeface="Arial MT"/>
              <a:cs typeface="Arial MT"/>
            </a:endParaRPr>
          </a:p>
          <a:p>
            <a:pPr marR="86995" algn="just">
              <a:lnSpc>
                <a:spcPct val="115000"/>
              </a:lnSpc>
              <a:spcBef>
                <a:spcPts val="5"/>
              </a:spcBef>
              <a:tabLst>
                <a:tab pos="456565" algn="l"/>
              </a:tabLst>
            </a:pPr>
            <a:endParaRPr lang="en-IN" sz="1800" spc="0" dirty="0">
              <a:solidFill>
                <a:schemeClr val="tx1">
                  <a:lumMod val="50000"/>
                  <a:lumOff val="50000"/>
                </a:schemeClr>
              </a:solidFill>
              <a:effectLst/>
              <a:latin typeface="Arial MT"/>
              <a:ea typeface="Arial MT"/>
              <a:cs typeface="Arial MT"/>
            </a:endParaRPr>
          </a:p>
          <a:p>
            <a:pPr marR="86995" lvl="0" algn="just">
              <a:lnSpc>
                <a:spcPct val="115000"/>
              </a:lnSpc>
              <a:spcBef>
                <a:spcPts val="5"/>
              </a:spcBef>
              <a:tabLst>
                <a:tab pos="456565" algn="l"/>
              </a:tabLst>
            </a:pPr>
            <a:endParaRPr lang="en-IN" sz="1400" spc="0" dirty="0">
              <a:solidFill>
                <a:schemeClr val="tx1">
                  <a:lumMod val="50000"/>
                  <a:lumOff val="50000"/>
                </a:schemeClr>
              </a:solidFill>
              <a:effectLst/>
              <a:latin typeface="Arial MT"/>
              <a:ea typeface="Arial MT"/>
              <a:cs typeface="Arial MT"/>
            </a:endParaRPr>
          </a:p>
        </p:txBody>
      </p:sp>
      <p:sp>
        <p:nvSpPr>
          <p:cNvPr id="7" name="TextBox 6">
            <a:extLst>
              <a:ext uri="{FF2B5EF4-FFF2-40B4-BE49-F238E27FC236}">
                <a16:creationId xmlns:a16="http://schemas.microsoft.com/office/drawing/2014/main" id="{17ADBFFD-096F-037A-00AE-B27AC0F237CE}"/>
              </a:ext>
            </a:extLst>
          </p:cNvPr>
          <p:cNvSpPr txBox="1"/>
          <p:nvPr/>
        </p:nvSpPr>
        <p:spPr>
          <a:xfrm>
            <a:off x="123804" y="1754774"/>
            <a:ext cx="1000017" cy="369332"/>
          </a:xfrm>
          <a:prstGeom prst="rect">
            <a:avLst/>
          </a:prstGeom>
          <a:noFill/>
        </p:spPr>
        <p:txBody>
          <a:bodyPr wrap="none" rtlCol="0">
            <a:spAutoFit/>
          </a:bodyPr>
          <a:lstStyle/>
          <a:p>
            <a:r>
              <a:rPr lang="en-IN" b="1" dirty="0"/>
              <a:t>Query</a:t>
            </a:r>
            <a:r>
              <a:rPr lang="en-IN" b="1" dirty="0">
                <a:sym typeface="Wingdings" panose="05000000000000000000" pitchFamily="2" charset="2"/>
              </a:rPr>
              <a:t></a:t>
            </a:r>
            <a:endParaRPr lang="en-IN" b="1" dirty="0"/>
          </a:p>
        </p:txBody>
      </p:sp>
    </p:spTree>
    <p:extLst>
      <p:ext uri="{BB962C8B-B14F-4D97-AF65-F5344CB8AC3E}">
        <p14:creationId xmlns:p14="http://schemas.microsoft.com/office/powerpoint/2010/main" val="279475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276EC9-32BD-7031-CEC0-A009237A3E4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D5C1E8B-8D0E-DC72-04B8-866748BED2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061" cy="6858000"/>
          </a:xfrm>
          <a:prstGeom prst="rect">
            <a:avLst/>
          </a:prstGeom>
        </p:spPr>
      </p:pic>
      <p:pic>
        <p:nvPicPr>
          <p:cNvPr id="12" name="Picture 11">
            <a:extLst>
              <a:ext uri="{FF2B5EF4-FFF2-40B4-BE49-F238E27FC236}">
                <a16:creationId xmlns:a16="http://schemas.microsoft.com/office/drawing/2014/main" id="{B57CCB42-E764-B07C-1B3A-B269C01AD215}"/>
              </a:ext>
            </a:extLst>
          </p:cNvPr>
          <p:cNvPicPr>
            <a:picLocks noChangeAspect="1"/>
          </p:cNvPicPr>
          <p:nvPr/>
        </p:nvPicPr>
        <p:blipFill>
          <a:blip r:embed="rId3"/>
          <a:stretch>
            <a:fillRect/>
          </a:stretch>
        </p:blipFill>
        <p:spPr>
          <a:xfrm>
            <a:off x="258040" y="2266770"/>
            <a:ext cx="6221418" cy="4153260"/>
          </a:xfrm>
          <a:prstGeom prst="rect">
            <a:avLst/>
          </a:prstGeom>
        </p:spPr>
      </p:pic>
      <p:sp>
        <p:nvSpPr>
          <p:cNvPr id="13" name="TextBox 12">
            <a:extLst>
              <a:ext uri="{FF2B5EF4-FFF2-40B4-BE49-F238E27FC236}">
                <a16:creationId xmlns:a16="http://schemas.microsoft.com/office/drawing/2014/main" id="{1102508E-58A7-154C-04C4-8A0AE994E749}"/>
              </a:ext>
            </a:extLst>
          </p:cNvPr>
          <p:cNvSpPr txBox="1"/>
          <p:nvPr/>
        </p:nvSpPr>
        <p:spPr>
          <a:xfrm>
            <a:off x="123804" y="185556"/>
            <a:ext cx="11189110" cy="2236959"/>
          </a:xfrm>
          <a:prstGeom prst="rect">
            <a:avLst/>
          </a:prstGeom>
          <a:noFill/>
        </p:spPr>
        <p:txBody>
          <a:bodyPr wrap="square">
            <a:spAutoFit/>
          </a:bodyPr>
          <a:lstStyle/>
          <a:p>
            <a:pPr>
              <a:spcBef>
                <a:spcPts val="5"/>
              </a:spcBef>
              <a:buNone/>
            </a:pPr>
            <a:r>
              <a:rPr lang="en-US" sz="1800" b="1" spc="-10" dirty="0">
                <a:effectLst/>
                <a:latin typeface="Arial" panose="020B0604020202020204" pitchFamily="34" charset="0"/>
                <a:ea typeface="Arial MT"/>
                <a:cs typeface="Arial MT"/>
              </a:rPr>
              <a:t>Requests:</a:t>
            </a:r>
            <a:endParaRPr lang="en-IN" sz="1400" dirty="0">
              <a:effectLst/>
              <a:latin typeface="Arial MT"/>
              <a:ea typeface="Arial MT"/>
              <a:cs typeface="Arial MT"/>
            </a:endParaRPr>
          </a:p>
          <a:p>
            <a:pPr>
              <a:spcBef>
                <a:spcPts val="345"/>
              </a:spcBef>
              <a:buNone/>
            </a:pPr>
            <a:r>
              <a:rPr lang="en-US" sz="1800" b="1" dirty="0">
                <a:effectLst/>
                <a:latin typeface="Arial" panose="020B0604020202020204" pitchFamily="34" charset="0"/>
                <a:ea typeface="Arial MT"/>
                <a:cs typeface="Arial MT"/>
              </a:rPr>
              <a:t> </a:t>
            </a:r>
            <a:endParaRPr lang="en-IN" sz="1800" dirty="0">
              <a:effectLst/>
              <a:latin typeface="Arial MT"/>
              <a:ea typeface="Arial MT"/>
              <a:cs typeface="Arial MT"/>
            </a:endParaRPr>
          </a:p>
          <a:p>
            <a:pPr marR="135890" lvl="0">
              <a:lnSpc>
                <a:spcPct val="115000"/>
              </a:lnSpc>
              <a:spcBef>
                <a:spcPts val="405"/>
              </a:spcBef>
              <a:tabLst>
                <a:tab pos="456565" algn="l"/>
              </a:tabLst>
            </a:pPr>
            <a:r>
              <a:rPr lang="en-US" dirty="0">
                <a:latin typeface="Arial MT"/>
                <a:ea typeface="Arial MT"/>
                <a:cs typeface="Arial MT"/>
              </a:rPr>
              <a:t>6.</a:t>
            </a:r>
            <a:r>
              <a:rPr lang="en-US" sz="1800" spc="0" dirty="0">
                <a:effectLst/>
                <a:latin typeface="Arial MT"/>
                <a:ea typeface="Arial MT"/>
                <a:cs typeface="Arial MT"/>
              </a:rPr>
              <a:t> Generate a report which contains the top 5 customers who received an average</a:t>
            </a:r>
            <a:r>
              <a:rPr lang="en-US" sz="1800" spc="-20" dirty="0">
                <a:effectLst/>
                <a:latin typeface="Arial MT"/>
                <a:ea typeface="Arial MT"/>
                <a:cs typeface="Arial MT"/>
              </a:rPr>
              <a:t> </a:t>
            </a:r>
            <a:r>
              <a:rPr lang="en-US" sz="1800" spc="0" dirty="0">
                <a:effectLst/>
                <a:latin typeface="Arial MT"/>
                <a:ea typeface="Arial MT"/>
                <a:cs typeface="Arial MT"/>
              </a:rPr>
              <a:t>high</a:t>
            </a:r>
            <a:r>
              <a:rPr lang="en-US" sz="1800" spc="-20" dirty="0">
                <a:effectLst/>
                <a:latin typeface="Arial MT"/>
                <a:ea typeface="Arial MT"/>
                <a:cs typeface="Arial MT"/>
              </a:rPr>
              <a:t> </a:t>
            </a:r>
            <a:r>
              <a:rPr lang="en-US" sz="1800" spc="0" dirty="0" err="1">
                <a:effectLst/>
                <a:latin typeface="Arial MT"/>
                <a:ea typeface="Arial MT"/>
                <a:cs typeface="Arial MT"/>
              </a:rPr>
              <a:t>pre_invoice_discount_pct</a:t>
            </a:r>
            <a:r>
              <a:rPr lang="en-US" sz="1800" spc="-20" dirty="0">
                <a:effectLst/>
                <a:latin typeface="Arial MT"/>
                <a:ea typeface="Arial MT"/>
                <a:cs typeface="Arial MT"/>
              </a:rPr>
              <a:t> </a:t>
            </a:r>
            <a:r>
              <a:rPr lang="en-US" sz="1800" spc="0" dirty="0">
                <a:effectLst/>
                <a:latin typeface="Arial MT"/>
                <a:ea typeface="Arial MT"/>
                <a:cs typeface="Arial MT"/>
              </a:rPr>
              <a:t>for</a:t>
            </a:r>
            <a:r>
              <a:rPr lang="en-US" sz="1800" spc="-20" dirty="0">
                <a:effectLst/>
                <a:latin typeface="Arial MT"/>
                <a:ea typeface="Arial MT"/>
                <a:cs typeface="Arial MT"/>
              </a:rPr>
              <a:t> </a:t>
            </a:r>
            <a:r>
              <a:rPr lang="en-US" sz="1800" spc="0" dirty="0">
                <a:effectLst/>
                <a:latin typeface="Arial MT"/>
                <a:ea typeface="Arial MT"/>
                <a:cs typeface="Arial MT"/>
              </a:rPr>
              <a:t>the</a:t>
            </a:r>
            <a:r>
              <a:rPr lang="en-US" sz="1800" spc="-20" dirty="0">
                <a:effectLst/>
                <a:latin typeface="Arial MT"/>
                <a:ea typeface="Arial MT"/>
                <a:cs typeface="Arial MT"/>
              </a:rPr>
              <a:t> </a:t>
            </a:r>
            <a:r>
              <a:rPr lang="en-US" sz="1800" u="sng" spc="0" dirty="0">
                <a:effectLst/>
                <a:latin typeface="Arial MT"/>
                <a:ea typeface="Arial MT"/>
                <a:cs typeface="Arial MT"/>
              </a:rPr>
              <a:t>fiscal</a:t>
            </a:r>
            <a:r>
              <a:rPr lang="en-US" sz="1800" u="sng" spc="-20" dirty="0">
                <a:effectLst/>
                <a:latin typeface="Arial MT"/>
                <a:ea typeface="Arial MT"/>
                <a:cs typeface="Arial MT"/>
              </a:rPr>
              <a:t> </a:t>
            </a:r>
            <a:r>
              <a:rPr lang="en-US" sz="1800" u="sng" spc="0" dirty="0">
                <a:effectLst/>
                <a:latin typeface="Arial MT"/>
                <a:ea typeface="Arial MT"/>
                <a:cs typeface="Arial MT"/>
              </a:rPr>
              <a:t>year</a:t>
            </a:r>
            <a:r>
              <a:rPr lang="en-US" sz="1800" u="sng" spc="-20" dirty="0">
                <a:effectLst/>
                <a:latin typeface="Arial MT"/>
                <a:ea typeface="Arial MT"/>
                <a:cs typeface="Arial MT"/>
              </a:rPr>
              <a:t> </a:t>
            </a:r>
            <a:r>
              <a:rPr lang="en-US" sz="1800" u="sng" spc="0" dirty="0">
                <a:effectLst/>
                <a:latin typeface="Arial MT"/>
                <a:ea typeface="Arial MT"/>
                <a:cs typeface="Arial MT"/>
              </a:rPr>
              <a:t>2021</a:t>
            </a:r>
            <a:r>
              <a:rPr lang="en-US" sz="1800" u="sng" spc="-20" dirty="0">
                <a:effectLst/>
                <a:latin typeface="Arial MT"/>
                <a:ea typeface="Arial MT"/>
                <a:cs typeface="Arial MT"/>
              </a:rPr>
              <a:t> </a:t>
            </a:r>
            <a:r>
              <a:rPr lang="en-US" sz="1800" spc="0" dirty="0">
                <a:effectLst/>
                <a:latin typeface="Arial MT"/>
                <a:ea typeface="Arial MT"/>
                <a:cs typeface="Arial MT"/>
              </a:rPr>
              <a:t>and</a:t>
            </a:r>
            <a:r>
              <a:rPr lang="en-US" sz="1800" spc="-20" dirty="0">
                <a:effectLst/>
                <a:latin typeface="Arial MT"/>
                <a:ea typeface="Arial MT"/>
                <a:cs typeface="Arial MT"/>
              </a:rPr>
              <a:t> </a:t>
            </a:r>
            <a:r>
              <a:rPr lang="en-US" sz="1800" spc="0" dirty="0">
                <a:effectLst/>
                <a:latin typeface="Arial MT"/>
                <a:ea typeface="Arial MT"/>
                <a:cs typeface="Arial MT"/>
              </a:rPr>
              <a:t>in</a:t>
            </a:r>
            <a:r>
              <a:rPr lang="en-US" sz="1800" spc="-20" dirty="0">
                <a:effectLst/>
                <a:latin typeface="Arial MT"/>
                <a:ea typeface="Arial MT"/>
                <a:cs typeface="Arial MT"/>
              </a:rPr>
              <a:t> </a:t>
            </a:r>
            <a:r>
              <a:rPr lang="en-US" sz="1800" spc="0" dirty="0">
                <a:effectLst/>
                <a:latin typeface="Arial MT"/>
                <a:ea typeface="Arial MT"/>
                <a:cs typeface="Arial MT"/>
              </a:rPr>
              <a:t>the </a:t>
            </a:r>
            <a:r>
              <a:rPr lang="en-US" sz="1800" u="heavy" spc="0" dirty="0">
                <a:effectLst/>
                <a:latin typeface="Arial MT"/>
                <a:ea typeface="Arial MT"/>
                <a:cs typeface="Arial MT"/>
              </a:rPr>
              <a:t>Indian</a:t>
            </a:r>
            <a:r>
              <a:rPr lang="en-US" sz="1800" spc="0" dirty="0">
                <a:effectLst/>
                <a:latin typeface="Arial MT"/>
                <a:ea typeface="Arial MT"/>
                <a:cs typeface="Arial MT"/>
              </a:rPr>
              <a:t> market. The final output contains these fields,</a:t>
            </a:r>
            <a:endParaRPr lang="en-IN" sz="1800" spc="0" dirty="0">
              <a:effectLst/>
              <a:latin typeface="Arial MT"/>
              <a:ea typeface="Arial MT"/>
              <a:cs typeface="Arial MT"/>
            </a:endParaRPr>
          </a:p>
          <a:p>
            <a:pPr marL="1828165" marR="2600960">
              <a:lnSpc>
                <a:spcPct val="115000"/>
              </a:lnSpc>
              <a:buNone/>
            </a:pPr>
            <a:r>
              <a:rPr lang="en-US" sz="1800" spc="-10" dirty="0" err="1">
                <a:effectLst/>
                <a:latin typeface="Arial MT"/>
                <a:ea typeface="Arial MT"/>
                <a:cs typeface="Arial MT"/>
              </a:rPr>
              <a:t>customer_code</a:t>
            </a:r>
            <a:r>
              <a:rPr lang="en-US" sz="1800" spc="-10" dirty="0">
                <a:effectLst/>
                <a:latin typeface="Arial MT"/>
                <a:ea typeface="Arial MT"/>
                <a:cs typeface="Arial MT"/>
              </a:rPr>
              <a:t>, customer</a:t>
            </a:r>
            <a:r>
              <a:rPr lang="en-IN" dirty="0">
                <a:latin typeface="Arial MT"/>
                <a:ea typeface="Arial MT"/>
                <a:cs typeface="Arial MT"/>
              </a:rPr>
              <a:t>  ,</a:t>
            </a:r>
            <a:r>
              <a:rPr lang="en-US" sz="1800" spc="-10" dirty="0" err="1">
                <a:effectLst/>
                <a:latin typeface="Arial MT"/>
                <a:ea typeface="Arial MT"/>
                <a:cs typeface="Arial MT"/>
              </a:rPr>
              <a:t>average_discount_percentage</a:t>
            </a:r>
            <a:endParaRPr lang="en-IN" sz="1800" dirty="0">
              <a:effectLst/>
              <a:latin typeface="Arial MT"/>
              <a:ea typeface="Arial MT"/>
              <a:cs typeface="Arial MT"/>
            </a:endParaRPr>
          </a:p>
          <a:p>
            <a:pPr marR="86995" lvl="0" algn="just">
              <a:lnSpc>
                <a:spcPct val="115000"/>
              </a:lnSpc>
              <a:spcBef>
                <a:spcPts val="5"/>
              </a:spcBef>
              <a:tabLst>
                <a:tab pos="456565" algn="l"/>
              </a:tabLst>
            </a:pPr>
            <a:endParaRPr lang="en-IN" sz="1400" spc="0" dirty="0">
              <a:solidFill>
                <a:schemeClr val="tx1">
                  <a:lumMod val="50000"/>
                  <a:lumOff val="50000"/>
                </a:schemeClr>
              </a:solidFill>
              <a:effectLst/>
              <a:latin typeface="Arial MT"/>
              <a:ea typeface="Arial MT"/>
              <a:cs typeface="Arial MT"/>
            </a:endParaRPr>
          </a:p>
        </p:txBody>
      </p:sp>
    </p:spTree>
    <p:extLst>
      <p:ext uri="{BB962C8B-B14F-4D97-AF65-F5344CB8AC3E}">
        <p14:creationId xmlns:p14="http://schemas.microsoft.com/office/powerpoint/2010/main" val="36934097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245</TotalTime>
  <Words>919</Words>
  <Application>Microsoft Office PowerPoint</Application>
  <PresentationFormat>Widescreen</PresentationFormat>
  <Paragraphs>96</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Arial MT</vt:lpstr>
      <vt:lpstr>Calibri</vt:lpstr>
      <vt:lpstr>Calibri Light</vt:lpstr>
      <vt:lpstr>Manrope</vt:lpstr>
      <vt:lpstr>Roboto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Rakesh Pawar</dc:creator>
  <cp:lastModifiedBy>Rakesh Pawar</cp:lastModifiedBy>
  <cp:revision>3</cp:revision>
  <dcterms:created xsi:type="dcterms:W3CDTF">2025-05-14T14:26:42Z</dcterms:created>
  <dcterms:modified xsi:type="dcterms:W3CDTF">2025-05-15T17:02:30Z</dcterms:modified>
</cp:coreProperties>
</file>